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5.xml" ContentType="application/vnd.openxmlformats-officedocument.presentationml.tags+xml"/>
  <Override PartName="/ppt/notesSlides/notesSlide14.xml" ContentType="application/vnd.openxmlformats-officedocument.presentationml.notesSlide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tags/tag7.xml" ContentType="application/vnd.openxmlformats-officedocument.presentationml.tags+xml"/>
  <Override PartName="/ppt/notesSlides/notesSlide16.xml" ContentType="application/vnd.openxmlformats-officedocument.presentationml.notesSlide+xml"/>
  <Override PartName="/ppt/tags/tag8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9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67" r:id="rId4"/>
    <p:sldId id="258" r:id="rId5"/>
    <p:sldId id="300" r:id="rId6"/>
    <p:sldId id="299" r:id="rId7"/>
    <p:sldId id="301" r:id="rId8"/>
    <p:sldId id="302" r:id="rId9"/>
    <p:sldId id="303" r:id="rId10"/>
    <p:sldId id="304" r:id="rId11"/>
    <p:sldId id="337" r:id="rId12"/>
    <p:sldId id="307" r:id="rId13"/>
    <p:sldId id="306" r:id="rId14"/>
    <p:sldId id="308" r:id="rId15"/>
    <p:sldId id="309" r:id="rId16"/>
    <p:sldId id="310" r:id="rId17"/>
    <p:sldId id="311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31" r:id="rId32"/>
    <p:sldId id="327" r:id="rId33"/>
    <p:sldId id="329" r:id="rId34"/>
    <p:sldId id="330" r:id="rId35"/>
    <p:sldId id="333" r:id="rId36"/>
    <p:sldId id="334" r:id="rId37"/>
    <p:sldId id="335" r:id="rId38"/>
    <p:sldId id="332" r:id="rId39"/>
    <p:sldId id="336" r:id="rId40"/>
    <p:sldId id="297" r:id="rId41"/>
  </p:sldIdLst>
  <p:sldSz cx="12192000" cy="6858000"/>
  <p:notesSz cx="6858000" cy="9144000"/>
  <p:embeddedFontLst>
    <p:embeddedFont>
      <p:font typeface="Cambria Math" panose="02040503050406030204" pitchFamily="18" charset="0"/>
      <p:regular r:id="rId43"/>
    </p:embeddedFont>
    <p:embeddedFont>
      <p:font typeface="나눔스퀘어라운드 Bold" panose="020B0600000101010101" pitchFamily="50" charset="-127"/>
      <p:bold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gIn Yoon" initials="JY" lastIdx="19" clrIdx="0">
    <p:extLst>
      <p:ext uri="{19B8F6BF-5375-455C-9EA6-DF929625EA0E}">
        <p15:presenceInfo xmlns:p15="http://schemas.microsoft.com/office/powerpoint/2012/main" userId="4b3fb5e9cd3e3d0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BFD"/>
    <a:srgbClr val="21262A"/>
    <a:srgbClr val="D81E1E"/>
    <a:srgbClr val="FFFFFF"/>
    <a:srgbClr val="FEF6F0"/>
    <a:srgbClr val="E9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9" autoAdjust="0"/>
    <p:restoredTop sz="91101" autoAdjust="0"/>
  </p:normalViewPr>
  <p:slideViewPr>
    <p:cSldViewPr snapToGrid="0">
      <p:cViewPr varScale="1">
        <p:scale>
          <a:sx n="104" d="100"/>
          <a:sy n="104" d="100"/>
        </p:scale>
        <p:origin x="12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97755-905D-41B4-885C-8DBDBD429CE7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B764C-9EF4-4702-A285-65DB723A6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3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인공지능 챕터</a:t>
            </a:r>
            <a:r>
              <a:rPr lang="en-US" altLang="ko-KR" dirty="0"/>
              <a:t>13</a:t>
            </a:r>
            <a:r>
              <a:rPr lang="ko-KR" altLang="en-US" dirty="0"/>
              <a:t>의 발표를 </a:t>
            </a:r>
            <a:r>
              <a:rPr lang="ko-KR" altLang="en-US" dirty="0" err="1"/>
              <a:t>맡게된</a:t>
            </a:r>
            <a:r>
              <a:rPr lang="ko-KR" altLang="en-US" dirty="0"/>
              <a:t> </a:t>
            </a:r>
            <a:r>
              <a:rPr lang="ko-KR" altLang="en-US" dirty="0" err="1"/>
              <a:t>윤정인입니다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2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과정을 통해 손실함수는 다음과 같이 정의할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역전파 알고리즘은 손실함수 값을 줄이는 문제를 최적화 문제로 접근하며 손실함수를 최소로 만드는 가중치를 찾으면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손실 함수 값이 </a:t>
            </a:r>
            <a:r>
              <a:rPr lang="en-US" altLang="ko-KR" dirty="0"/>
              <a:t>0</a:t>
            </a:r>
            <a:r>
              <a:rPr lang="ko-KR" altLang="en-US" dirty="0"/>
              <a:t>이 되었다면 입력을 완벽하게 분류한 것이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643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오차값을</a:t>
            </a:r>
            <a:r>
              <a:rPr lang="ko-KR" altLang="en-US" dirty="0"/>
              <a:t> 최소화하는 가중치를 찾는 데 일반적으로 사용되는 알고리즘 중 하나가 </a:t>
            </a:r>
            <a:r>
              <a:rPr lang="ko-KR" altLang="en-US" dirty="0" err="1"/>
              <a:t>경사하강법입니다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경사하강법은</a:t>
            </a:r>
            <a:r>
              <a:rPr lang="ko-KR" altLang="en-US" dirty="0"/>
              <a:t> 현재 위치에서 함수의 </a:t>
            </a:r>
            <a:r>
              <a:rPr lang="ko-KR" altLang="en-US" dirty="0" err="1"/>
              <a:t>그래디언트값을</a:t>
            </a:r>
            <a:r>
              <a:rPr lang="ko-KR" altLang="en-US" dirty="0"/>
              <a:t> 계산한 후에 그래디언트의 반대 방향으로 움직이는 방법입니다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183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손실함수를 최소로 만드는 가중치 </a:t>
            </a:r>
            <a:r>
              <a:rPr lang="en-US" altLang="ko-KR" dirty="0"/>
              <a:t>w</a:t>
            </a:r>
            <a:r>
              <a:rPr lang="ko-KR" altLang="en-US" dirty="0"/>
              <a:t>를 </a:t>
            </a:r>
            <a:r>
              <a:rPr lang="ko-KR" altLang="en-US" dirty="0" err="1"/>
              <a:t>찾기위해</a:t>
            </a:r>
            <a:r>
              <a:rPr lang="ko-KR" altLang="en-US" dirty="0"/>
              <a:t> 역전파 알고리즘에서 경사하강법을 사용하게 되면 다음과 같은 수식을 이용하여 가중치를 변경하게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eta</a:t>
            </a:r>
            <a:r>
              <a:rPr lang="ko-KR" altLang="en-US" dirty="0"/>
              <a:t>는 </a:t>
            </a:r>
            <a:r>
              <a:rPr lang="ko-KR" altLang="en-US" dirty="0" err="1"/>
              <a:t>학습률로서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1</a:t>
            </a:r>
            <a:r>
              <a:rPr lang="ko-KR" altLang="en-US" dirty="0"/>
              <a:t>사이의 값입니다</a:t>
            </a:r>
            <a:r>
              <a:rPr lang="en-US" altLang="ko-KR" dirty="0"/>
              <a:t>. </a:t>
            </a:r>
            <a:r>
              <a:rPr lang="ko-KR" altLang="en-US" dirty="0"/>
              <a:t>즉 가중치의 변화량은 역방향 </a:t>
            </a:r>
            <a:r>
              <a:rPr lang="ko-KR" altLang="en-US" dirty="0" err="1"/>
              <a:t>그래디언트에</a:t>
            </a:r>
            <a:r>
              <a:rPr lang="ko-KR" altLang="en-US" dirty="0"/>
              <a:t> </a:t>
            </a:r>
            <a:r>
              <a:rPr lang="ko-KR" altLang="en-US" dirty="0" err="1"/>
              <a:t>학습률을</a:t>
            </a:r>
            <a:r>
              <a:rPr lang="ko-KR" altLang="en-US" dirty="0"/>
              <a:t> </a:t>
            </a:r>
            <a:r>
              <a:rPr lang="ko-KR" altLang="en-US" dirty="0" err="1"/>
              <a:t>곱한값이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12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역전파알고리즘의 유도입니다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521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역전파 알고리즘을 좀 더 자세히 설명하기 위하여 다음과 같은 표기법들을 사용하겠습니다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노드의 활성화 함수는 </a:t>
            </a:r>
            <a:r>
              <a:rPr lang="en-US" altLang="ko-KR" dirty="0"/>
              <a:t>sigmoid</a:t>
            </a:r>
            <a:r>
              <a:rPr lang="ko-KR" altLang="en-US" dirty="0"/>
              <a:t>함수를 사용하고</a:t>
            </a:r>
            <a:r>
              <a:rPr lang="en-US" altLang="ko-KR" dirty="0"/>
              <a:t>, </a:t>
            </a:r>
            <a:r>
              <a:rPr lang="ko-KR" altLang="en-US" dirty="0"/>
              <a:t>손실함수는 이 전 슬라이드에서 사용했던 손실함수와 동일합니다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결국 찾아야 하는 것은 </a:t>
            </a:r>
            <a:r>
              <a:rPr lang="ko-KR" altLang="en-US" dirty="0" err="1"/>
              <a:t>편미분값으로</a:t>
            </a:r>
            <a:r>
              <a:rPr lang="en-US" altLang="ko-KR" dirty="0"/>
              <a:t>,</a:t>
            </a:r>
            <a:r>
              <a:rPr lang="ko-KR" altLang="en-US" dirty="0"/>
              <a:t> 노드</a:t>
            </a:r>
            <a:r>
              <a:rPr lang="en-US" altLang="ko-KR" dirty="0"/>
              <a:t>i</a:t>
            </a:r>
            <a:r>
              <a:rPr lang="ko-KR" altLang="en-US" dirty="0"/>
              <a:t>와 노드 </a:t>
            </a:r>
            <a:r>
              <a:rPr lang="en-US" altLang="ko-KR" dirty="0"/>
              <a:t>j</a:t>
            </a:r>
            <a:r>
              <a:rPr lang="ko-KR" altLang="en-US" dirty="0"/>
              <a:t>를 연결하는 가중치가 변했을 때 손실함수 </a:t>
            </a:r>
            <a:r>
              <a:rPr lang="en-US" altLang="ko-KR" dirty="0"/>
              <a:t>E</a:t>
            </a:r>
            <a:r>
              <a:rPr lang="ko-KR" altLang="en-US" dirty="0"/>
              <a:t>가 얼마나 변하는지를 계산하여 손실함수의 값을 줄이는 방향으로 학습을 진행하게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882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앞서 보았던 </a:t>
                </a:r>
                <a:r>
                  <a:rPr lang="ko-KR" altLang="en-US" dirty="0" err="1"/>
                  <a:t>편미분값을</a:t>
                </a:r>
                <a:r>
                  <a:rPr lang="ko-KR" altLang="en-US" dirty="0"/>
                  <a:t> 계산하기 위하여 미분 규칙 중에서 </a:t>
                </a:r>
                <a:r>
                  <a:rPr lang="ko-KR" altLang="en-US" dirty="0" err="1"/>
                  <a:t>체인룰을</a:t>
                </a:r>
                <a:r>
                  <a:rPr lang="ko-KR" altLang="en-US" dirty="0"/>
                  <a:t> 적용하여야 합니다</a:t>
                </a:r>
                <a:r>
                  <a:rPr lang="en-US" altLang="ko-KR" dirty="0"/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 err="1"/>
                  <a:t>체인룰은</a:t>
                </a:r>
                <a:r>
                  <a:rPr lang="ko-KR" altLang="en-US" dirty="0"/>
                  <a:t> 미분에서의 </a:t>
                </a:r>
                <a:r>
                  <a:rPr lang="ko-KR" altLang="en-US" dirty="0" err="1"/>
                  <a:t>연쇄법칙이며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편미분값은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체인룰에</a:t>
                </a:r>
                <a:r>
                  <a:rPr lang="ko-KR" altLang="en-US" dirty="0"/>
                  <a:t> 의하여 다음과 같이 쓸 수 있습니다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우리가 구해야 하는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𝓌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dirty="0"/>
                  <a:t>의 값은 </a:t>
                </a:r>
                <a:r>
                  <a:rPr lang="ko-KR" altLang="en-US" dirty="0" err="1"/>
                  <a:t>체인룰에</a:t>
                </a:r>
                <a:r>
                  <a:rPr lang="ko-KR" altLang="en-US" dirty="0"/>
                  <a:t> 의해 표현된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가지의 </a:t>
                </a:r>
                <a:r>
                  <a:rPr lang="ko-KR" altLang="en-US" dirty="0" err="1"/>
                  <a:t>편미분값을</a:t>
                </a:r>
                <a:r>
                  <a:rPr lang="ko-KR" altLang="en-US" dirty="0"/>
                  <a:t> 구하면 됩니다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앞서 보았던 </a:t>
                </a:r>
                <a:r>
                  <a:rPr lang="ko-KR" altLang="en-US" dirty="0" err="1"/>
                  <a:t>편미분값을</a:t>
                </a:r>
                <a:r>
                  <a:rPr lang="ko-KR" altLang="en-US" dirty="0"/>
                  <a:t> 계산하기 위하여 미분 규칙 중에서 </a:t>
                </a:r>
                <a:r>
                  <a:rPr lang="ko-KR" altLang="en-US" dirty="0" err="1"/>
                  <a:t>체인룰을</a:t>
                </a:r>
                <a:r>
                  <a:rPr lang="ko-KR" altLang="en-US" dirty="0"/>
                  <a:t> 적용하여야 합니다</a:t>
                </a:r>
                <a:r>
                  <a:rPr lang="en-US" altLang="ko-KR" dirty="0"/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 err="1"/>
                  <a:t>체인룰은</a:t>
                </a:r>
                <a:r>
                  <a:rPr lang="ko-KR" altLang="en-US" dirty="0"/>
                  <a:t> 미분에서의 </a:t>
                </a:r>
                <a:r>
                  <a:rPr lang="ko-KR" altLang="en-US" dirty="0" err="1"/>
                  <a:t>연쇄법칙이며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편미분값은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체인룰에</a:t>
                </a:r>
                <a:r>
                  <a:rPr lang="ko-KR" altLang="en-US" dirty="0"/>
                  <a:t> 의하여 다음과 같이 쓸 수 있습니다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우리가 구해야 하는</a:t>
                </a:r>
                <a:r>
                  <a:rPr lang="en-US" altLang="ko-KR" dirty="0"/>
                  <a:t> </a:t>
                </a:r>
                <a:r>
                  <a:rPr lang="ko-KR" altLang="en-US" i="0">
                    <a:latin typeface="Cambria Math" panose="02040503050406030204" pitchFamily="18" charset="0"/>
                  </a:rPr>
                  <a:t>𝜕</a:t>
                </a:r>
                <a:r>
                  <a:rPr lang="en-US" altLang="ko-KR" i="0">
                    <a:latin typeface="Cambria Math" panose="02040503050406030204" pitchFamily="18" charset="0"/>
                  </a:rPr>
                  <a:t>𝐸/(</a:t>
                </a:r>
                <a:r>
                  <a:rPr lang="ko-KR" altLang="en-US" i="0">
                    <a:latin typeface="Cambria Math" panose="02040503050406030204" pitchFamily="18" charset="0"/>
                  </a:rPr>
                  <a:t>𝜕𝓌</a:t>
                </a:r>
                <a:r>
                  <a:rPr lang="en-US" altLang="ko-KR" i="0">
                    <a:latin typeface="Cambria Math" panose="02040503050406030204" pitchFamily="18" charset="0"/>
                  </a:rPr>
                  <a:t>_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𝑖𝑗 )</a:t>
                </a:r>
                <a:r>
                  <a:rPr lang="ko-KR" altLang="en-US" dirty="0"/>
                  <a:t>의 값은 </a:t>
                </a:r>
                <a:r>
                  <a:rPr lang="ko-KR" altLang="en-US" dirty="0" err="1"/>
                  <a:t>체인룰에</a:t>
                </a:r>
                <a:r>
                  <a:rPr lang="ko-KR" altLang="en-US" dirty="0"/>
                  <a:t> 의해 표현된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가지의 </a:t>
                </a:r>
                <a:r>
                  <a:rPr lang="ko-KR" altLang="en-US" dirty="0" err="1"/>
                  <a:t>편미분값을</a:t>
                </a:r>
                <a:r>
                  <a:rPr lang="ko-KR" altLang="en-US" dirty="0"/>
                  <a:t> 구하면 됩니다</a:t>
                </a:r>
                <a:r>
                  <a:rPr lang="en-US" altLang="ko-KR" dirty="0"/>
                  <a:t>.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399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 err="1"/>
                  <a:t>출력노드의</a:t>
                </a:r>
                <a:r>
                  <a:rPr lang="ko-KR" altLang="en-US" dirty="0"/>
                  <a:t> 경우에만 </a:t>
                </a:r>
                <a:r>
                  <a:rPr lang="ko-KR" altLang="en-US" dirty="0" err="1"/>
                  <a:t>편미분값을</a:t>
                </a:r>
                <a:r>
                  <a:rPr lang="ko-KR" altLang="en-US" dirty="0"/>
                  <a:t> 계산해본다면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dirty="0"/>
                  <a:t> 는 노드의 출력값 변화에 따른 오차의 변화율 입니다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 항은 어떤 </a:t>
                </a:r>
                <a:r>
                  <a:rPr lang="ko-KR" altLang="en-US" dirty="0" err="1"/>
                  <a:t>노드인가에</a:t>
                </a:r>
                <a:r>
                  <a:rPr lang="ko-KR" altLang="en-US" dirty="0"/>
                  <a:t> 따라서 계산방법이 달라지며 만약 </a:t>
                </a:r>
                <a:r>
                  <a:rPr lang="en-US" altLang="ko-KR" dirty="0"/>
                  <a:t>j</a:t>
                </a:r>
                <a:r>
                  <a:rPr lang="ko-KR" altLang="en-US" dirty="0"/>
                  <a:t>번째 노드가 출력 노드라면 다음과 같이 표현할 수 있습니다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 err="1"/>
                  <a:t>출력노드의</a:t>
                </a:r>
                <a:r>
                  <a:rPr lang="ko-KR" altLang="en-US" dirty="0"/>
                  <a:t> 경우에만 </a:t>
                </a:r>
                <a:r>
                  <a:rPr lang="ko-KR" altLang="en-US" dirty="0" err="1"/>
                  <a:t>편미분값을</a:t>
                </a:r>
                <a:r>
                  <a:rPr lang="ko-KR" altLang="en-US" dirty="0"/>
                  <a:t> 계산해본다면</a:t>
                </a:r>
                <a:endParaRPr lang="en-US" altLang="ko-KR" dirty="0"/>
              </a:p>
              <a:p>
                <a:pPr/>
                <a:r>
                  <a:rPr lang="ko-KR" altLang="en-US" sz="1200" i="0">
                    <a:latin typeface="Cambria Math" panose="02040503050406030204" pitchFamily="18" charset="0"/>
                  </a:rPr>
                  <a:t>𝜕</a:t>
                </a:r>
                <a:r>
                  <a:rPr lang="en-US" altLang="ko-KR" sz="1200" i="0">
                    <a:latin typeface="Cambria Math" panose="02040503050406030204" pitchFamily="18" charset="0"/>
                  </a:rPr>
                  <a:t>𝐸/(</a:t>
                </a:r>
                <a:r>
                  <a:rPr lang="ko-KR" altLang="en-US" sz="1200" i="0">
                    <a:latin typeface="Cambria Math" panose="02040503050406030204" pitchFamily="18" charset="0"/>
                  </a:rPr>
                  <a:t>𝜕</a:t>
                </a:r>
                <a:r>
                  <a:rPr lang="en-US" altLang="ko-KR" sz="1200" b="0" i="0">
                    <a:latin typeface="Cambria Math" panose="02040503050406030204" pitchFamily="18" charset="0"/>
                  </a:rPr>
                  <a:t>𝑜_</a:t>
                </a:r>
                <a:r>
                  <a:rPr lang="en-US" altLang="ko-KR" sz="1200" i="0">
                    <a:latin typeface="Cambria Math" panose="02040503050406030204" pitchFamily="18" charset="0"/>
                  </a:rPr>
                  <a:t>𝑗 )</a:t>
                </a:r>
                <a:r>
                  <a:rPr lang="ko-KR" altLang="en-US" dirty="0"/>
                  <a:t> 는 노드의 출력값 변화에 따른 오차의 변화율 입니다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 항은 어떤 </a:t>
                </a:r>
                <a:r>
                  <a:rPr lang="ko-KR" altLang="en-US" dirty="0" err="1"/>
                  <a:t>노드인가에</a:t>
                </a:r>
                <a:r>
                  <a:rPr lang="ko-KR" altLang="en-US" dirty="0"/>
                  <a:t> 따라서 계산방법이 달라지며 만약 </a:t>
                </a:r>
                <a:r>
                  <a:rPr lang="en-US" altLang="ko-KR" dirty="0"/>
                  <a:t>j</a:t>
                </a:r>
                <a:r>
                  <a:rPr lang="ko-KR" altLang="en-US" dirty="0"/>
                  <a:t>번째 노드가 출력 노드라면 다음과 같이 표현할 수 있습니다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505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번째 항은 입력합의 변화에 따른 노드 </a:t>
            </a:r>
            <a:r>
              <a:rPr lang="en-US" altLang="ko-KR" dirty="0"/>
              <a:t>j</a:t>
            </a:r>
            <a:r>
              <a:rPr lang="ko-KR" altLang="en-US" dirty="0"/>
              <a:t>의 출력변화율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노드의 </a:t>
            </a:r>
            <a:r>
              <a:rPr lang="ko-KR" altLang="en-US" dirty="0" err="1"/>
              <a:t>출력값은</a:t>
            </a:r>
            <a:r>
              <a:rPr lang="ko-KR" altLang="en-US" dirty="0"/>
              <a:t> 입력합에 활성화함수를 적용한 결과이므로 활성화함수를 미분하여 표현하면 다음과 같습니다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529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 err="1"/>
                  <a:t>세번째항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𝓌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dirty="0"/>
                  <a:t>는 가중치의 변화에 따른 </a:t>
                </a:r>
                <a:r>
                  <a:rPr lang="en-US" altLang="ko-KR" dirty="0" err="1"/>
                  <a:t>netj</a:t>
                </a:r>
                <a:r>
                  <a:rPr lang="ko-KR" altLang="en-US" dirty="0"/>
                  <a:t>의 변화율입니다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 dirty="0" err="1"/>
                  <a:t>Netj</a:t>
                </a:r>
                <a:r>
                  <a:rPr lang="ko-KR" altLang="en-US" dirty="0"/>
                  <a:t>는 입력과 가중치를 곱한 값을 전부 더한 값 입니다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이것은 노드 </a:t>
                </a:r>
                <a:r>
                  <a:rPr lang="en-US" altLang="ko-KR" dirty="0"/>
                  <a:t>i</a:t>
                </a:r>
                <a:r>
                  <a:rPr lang="ko-KR" altLang="en-US" dirty="0"/>
                  <a:t>의 출력값 </a:t>
                </a:r>
                <a:r>
                  <a:rPr lang="en-US" altLang="ko-KR" dirty="0"/>
                  <a:t>oi</a:t>
                </a:r>
                <a:r>
                  <a:rPr lang="ko-KR" altLang="en-US" dirty="0"/>
                  <a:t>와 일치합니다</a:t>
                </a:r>
                <a:r>
                  <a:rPr lang="en-US" altLang="ko-KR" dirty="0"/>
                  <a:t>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 err="1"/>
                  <a:t>세번째항</a:t>
                </a:r>
                <a:r>
                  <a:rPr lang="ko-KR" altLang="en-US" dirty="0"/>
                  <a:t> </a:t>
                </a:r>
                <a:r>
                  <a:rPr lang="en-US" altLang="ko-KR" sz="1200" i="0">
                    <a:latin typeface="Cambria Math" panose="02040503050406030204" pitchFamily="18" charset="0"/>
                  </a:rPr>
                  <a:t>(</a:t>
                </a:r>
                <a:r>
                  <a:rPr lang="ko-KR" altLang="en-US" sz="1200" i="0">
                    <a:latin typeface="Cambria Math" panose="02040503050406030204" pitchFamily="18" charset="0"/>
                  </a:rPr>
                  <a:t>𝜕</a:t>
                </a:r>
                <a:r>
                  <a:rPr lang="en-US" altLang="ko-KR" sz="1200" i="0">
                    <a:latin typeface="Cambria Math" panose="02040503050406030204" pitchFamily="18" charset="0"/>
                  </a:rPr>
                  <a:t>〖</a:t>
                </a:r>
                <a:r>
                  <a:rPr lang="en-US" altLang="ko-KR" sz="1200" b="0" i="0">
                    <a:latin typeface="Cambria Math" panose="02040503050406030204" pitchFamily="18" charset="0"/>
                  </a:rPr>
                  <a:t>𝑛𝑒𝑡〗_</a:t>
                </a:r>
                <a:r>
                  <a:rPr lang="en-US" altLang="ko-KR" sz="1200" i="0">
                    <a:latin typeface="Cambria Math" panose="02040503050406030204" pitchFamily="18" charset="0"/>
                  </a:rPr>
                  <a:t>𝑗)/(</a:t>
                </a:r>
                <a:r>
                  <a:rPr lang="ko-KR" altLang="en-US" sz="1200" i="0">
                    <a:latin typeface="Cambria Math" panose="02040503050406030204" pitchFamily="18" charset="0"/>
                  </a:rPr>
                  <a:t>𝜕𝓌</a:t>
                </a:r>
                <a:r>
                  <a:rPr lang="en-US" altLang="ko-KR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ko-KR" sz="1200" b="0" i="0">
                    <a:latin typeface="Cambria Math" panose="02040503050406030204" pitchFamily="18" charset="0"/>
                  </a:rPr>
                  <a:t>𝑖</a:t>
                </a:r>
                <a:r>
                  <a:rPr lang="en-US" altLang="ko-KR" sz="1200" i="0">
                    <a:latin typeface="Cambria Math" panose="02040503050406030204" pitchFamily="18" charset="0"/>
                  </a:rPr>
                  <a:t>𝑗 )</a:t>
                </a:r>
                <a:r>
                  <a:rPr lang="ko-KR" altLang="en-US" dirty="0"/>
                  <a:t>는 가중치의 변화에 따른 </a:t>
                </a:r>
                <a:r>
                  <a:rPr lang="en-US" altLang="ko-KR" dirty="0" err="1"/>
                  <a:t>netj</a:t>
                </a:r>
                <a:r>
                  <a:rPr lang="ko-KR" altLang="en-US" dirty="0"/>
                  <a:t>의 변화율입니다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 dirty="0" err="1"/>
                  <a:t>Netj</a:t>
                </a:r>
                <a:r>
                  <a:rPr lang="ko-KR" altLang="en-US" dirty="0"/>
                  <a:t>는 입력과 가중치를 곱한 값을 전부 더한 값 입니다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이것은 노드 </a:t>
                </a:r>
                <a:r>
                  <a:rPr lang="en-US" altLang="ko-KR" dirty="0"/>
                  <a:t>i</a:t>
                </a:r>
                <a:r>
                  <a:rPr lang="ko-KR" altLang="en-US" dirty="0"/>
                  <a:t>의 출력값 </a:t>
                </a:r>
                <a:r>
                  <a:rPr lang="en-US" altLang="ko-KR" dirty="0"/>
                  <a:t>oi</a:t>
                </a:r>
                <a:r>
                  <a:rPr lang="ko-KR" altLang="en-US" dirty="0"/>
                  <a:t>와 일치합니다</a:t>
                </a:r>
                <a:r>
                  <a:rPr lang="en-US" altLang="ko-KR" dirty="0"/>
                  <a:t>.</a:t>
                </a: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78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노드  </a:t>
            </a:r>
            <a:r>
              <a:rPr lang="en-US" altLang="ko-KR" dirty="0"/>
              <a:t>j</a:t>
            </a:r>
            <a:r>
              <a:rPr lang="ko-KR" altLang="en-US" dirty="0"/>
              <a:t>가 출력 노드일 경우 출력층에서 은닉층까지의 가중치들의 변경식은 다음과 같으며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이를 총정리 하면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403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CHAPTER13</a:t>
            </a:r>
            <a:r>
              <a:rPr lang="ko-KR" altLang="en-US" dirty="0"/>
              <a:t>은 </a:t>
            </a:r>
            <a:r>
              <a:rPr lang="en-US" altLang="ko-KR" dirty="0"/>
              <a:t>12</a:t>
            </a:r>
            <a:r>
              <a:rPr lang="ko-KR" altLang="en-US" dirty="0"/>
              <a:t>장에 이어 신경망에 대한 내용을 학습합니다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222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998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주소로 접속할 수 있으며 설정가능한 옵션들을 간단히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630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에포크는 준비된 </a:t>
            </a:r>
            <a:r>
              <a:rPr lang="ko-KR" altLang="en-US" dirty="0" err="1"/>
              <a:t>학습예제를</a:t>
            </a:r>
            <a:r>
              <a:rPr lang="ko-KR" altLang="en-US" dirty="0"/>
              <a:t> 학습한 횟수입니다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311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학습률은</a:t>
            </a:r>
            <a:r>
              <a:rPr lang="ko-KR" altLang="en-US" dirty="0"/>
              <a:t> 학습속도를 결정할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숫자가 커질수록 학습속도가 빨라집니다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5245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867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결과값은 다를 수 있음 </a:t>
            </a:r>
            <a:r>
              <a:rPr lang="en-US" altLang="ko-KR" dirty="0"/>
              <a:t>– </a:t>
            </a:r>
            <a:r>
              <a:rPr lang="ko-KR" altLang="en-US" dirty="0"/>
              <a:t>초기 난수 값이 다르기 때문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8257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8913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제가 발표할 분량은 </a:t>
            </a:r>
            <a:r>
              <a:rPr lang="ko-KR" altLang="en-US" dirty="0" err="1"/>
              <a:t>여기까지입니다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발표자 </a:t>
            </a:r>
            <a:r>
              <a:rPr lang="ko-KR" altLang="en-US" dirty="0" err="1"/>
              <a:t>윤정인이었습니다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886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479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다층 </a:t>
            </a:r>
            <a:r>
              <a:rPr lang="ko-KR" altLang="en-US" dirty="0" err="1"/>
              <a:t>퍼셉트론은</a:t>
            </a:r>
            <a:r>
              <a:rPr lang="ko-KR" altLang="en-US" dirty="0"/>
              <a:t> 입력층과 출력층 사이에 은닉층을 가지고 있는 신경망입니다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기존의 단층 퍼셉트론으로 학습할 수 없었던 </a:t>
            </a:r>
            <a:r>
              <a:rPr lang="en-US" altLang="ko-KR" dirty="0"/>
              <a:t>XOR</a:t>
            </a:r>
            <a:r>
              <a:rPr lang="ko-KR" altLang="en-US" dirty="0"/>
              <a:t>문제도 학습이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213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다층 퍼셉트론의 학습 알고리즘은 역전파 알고리즘입니다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입력이 주어지면 순방향으로 계산하여 출력을 계산한 후</a:t>
            </a:r>
            <a:r>
              <a:rPr lang="en-US" altLang="ko-KR" dirty="0"/>
              <a:t>, </a:t>
            </a:r>
            <a:r>
              <a:rPr lang="ko-KR" altLang="en-US" dirty="0"/>
              <a:t>실제 출력과 우리가 원하는 </a:t>
            </a:r>
            <a:r>
              <a:rPr lang="ko-KR" altLang="en-US" dirty="0" err="1"/>
              <a:t>출력간의</a:t>
            </a:r>
            <a:r>
              <a:rPr lang="ko-KR" altLang="en-US" dirty="0"/>
              <a:t> 오차를 계산하여</a:t>
            </a:r>
            <a:endParaRPr lang="en-US" altLang="ko-KR" dirty="0"/>
          </a:p>
          <a:p>
            <a:r>
              <a:rPr lang="ko-KR" altLang="en-US" dirty="0"/>
              <a:t>이 오차를 역방향으로 전파하면서 오차를 줄이는 방향으로 가중치를 변경합니다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382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다층퍼셉트론에서는</a:t>
            </a:r>
            <a:r>
              <a:rPr lang="ko-KR" altLang="en-US" dirty="0"/>
              <a:t> 다음과 같은 비선형 함수들을 활성화 함수로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887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전에 설명했던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953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역전파 학습 알고리즘은 다음과 같은 순서로 진행되며 이 과정에서 손실함수를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손실함수는 실제 출력과 우리가 원하는 </a:t>
            </a:r>
            <a:r>
              <a:rPr lang="ko-KR" altLang="en-US" dirty="0" err="1"/>
              <a:t>출력간의</a:t>
            </a:r>
            <a:r>
              <a:rPr lang="ko-KR" altLang="en-US" dirty="0"/>
              <a:t> 오차를 계산하는 함수입니다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662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한가지 예시로 사진을 보고 강아지와 고양이를 구별하는 신경망이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출력 노드는 </a:t>
            </a:r>
            <a:r>
              <a:rPr lang="en-US" altLang="ko-KR" dirty="0"/>
              <a:t>2</a:t>
            </a:r>
            <a:r>
              <a:rPr lang="ko-KR" altLang="en-US" dirty="0"/>
              <a:t>개 이기 때문에 입력 이미지가 고양이라면 올바른 출력은 </a:t>
            </a:r>
            <a:r>
              <a:rPr lang="en-US" altLang="ko-KR" dirty="0"/>
              <a:t>(1,0)</a:t>
            </a:r>
            <a:r>
              <a:rPr lang="ko-KR" altLang="en-US" dirty="0"/>
              <a:t>이고 입력 이미지가 강아지라면 올바른 출력은 </a:t>
            </a:r>
            <a:r>
              <a:rPr lang="en-US" altLang="ko-KR" dirty="0"/>
              <a:t>(0,1)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</a:t>
            </a:r>
            <a:r>
              <a:rPr lang="en-US" altLang="ko-KR" dirty="0"/>
              <a:t>1000</a:t>
            </a:r>
            <a:r>
              <a:rPr lang="ko-KR" altLang="en-US" dirty="0"/>
              <a:t>장의 이미지를 가지고 학습을 수행했는데 고양이 사진에 대한 출력은 </a:t>
            </a:r>
            <a:r>
              <a:rPr lang="en-US" altLang="ko-KR" dirty="0"/>
              <a:t>(1,0)</a:t>
            </a:r>
            <a:r>
              <a:rPr lang="ko-KR" altLang="en-US" dirty="0"/>
              <a:t>으로 정답이었지만 이어서 강아지 사진에 대한 출력은</a:t>
            </a:r>
            <a:r>
              <a:rPr lang="en-US" altLang="ko-KR" dirty="0"/>
              <a:t>(1,0)</a:t>
            </a:r>
            <a:r>
              <a:rPr lang="ko-KR" altLang="en-US" dirty="0"/>
              <a:t>으로 오답이었다면</a:t>
            </a:r>
            <a:endParaRPr lang="en-US" altLang="ko-KR" dirty="0"/>
          </a:p>
          <a:p>
            <a:r>
              <a:rPr lang="ko-KR" altLang="en-US" dirty="0"/>
              <a:t>강아지 이미지에 대한 오차는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B764C-9EF4-4702-A285-65DB723A6DA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439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A3144-7A56-4850-A927-9F2746DEA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DBBD90-69BE-4FE6-9179-6000768FE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EEF6C5-A6CB-41BB-A2DD-4922087C8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664C9D-7BC4-4F67-A7AC-EA42D1415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CF8333-7193-4BC7-BA14-F746F909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541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8EB1C-0699-4FA3-913A-859DA3DEA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911093-821E-4C63-B545-6C672CEE19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38C87-551E-4BBC-B70B-D42DBD799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518ABB-3C46-45A0-8895-6AD9AD86E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E06D03-1D14-4DAF-8137-673F1E2E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76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3E54D2-3815-4B77-92E4-21982E501C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55D03D-C3E7-423A-AE80-902D73D7B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E65F08-AAE2-4A33-8F93-878D7867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8E70C1-E377-47C1-A1E3-5F40C68A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E34869-D6FB-48C4-BF12-1D28ACE7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206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D13AF-8CFB-41B7-B9C6-674637CF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077F78-1D9A-46BB-BFD1-16AD11929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5DA7FA-E456-42CC-A689-B8E5E3C1D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03F1F6-3EC6-4157-A072-08313C6F4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79D11C-75DE-4BB1-B24D-B62224AE0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530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D641D-AF72-499A-9798-B475A00CF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316335-F81F-43FB-9531-5E65A7FCA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D682E2-3702-4E0D-9692-69F7316A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0B2D-12B1-41A6-893B-965D5E7DB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2F471A-7CFD-472D-8002-E6A3E6B3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72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E3CAB-2290-44C1-8401-FE94855D7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73F11F-D840-4339-8783-AE24272EF4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6E4B22-A48A-463C-896C-D281842F9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E7C095-AF03-4AB6-BF0A-3C50347C2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F484EB-44A7-4A18-BD9F-46ECA975B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9441E0-DB9E-44D5-97D0-97AD85D4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894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0E671-4E5C-4C98-9048-776233C08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96F5BF-F7D7-4153-B307-48B9A24DB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EFA11C-D243-4238-8C89-C6C50DFB5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CAB4A3-5EA3-4713-B5A4-174AAB5C6C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06464C-1B0C-462D-80B4-F65BE81EC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4BB443-DADA-46AE-BA67-1C4EE4ED6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4DB4942-5E8A-414F-B06D-C0B47E622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1FDC6D-7B7B-4E4A-ACF7-D918EAF15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45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F97EF-3F97-46AD-8F83-6B0DE5AA1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4988C7-89C0-471B-826C-A309C5994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C759C4-F03B-44DD-9F9A-0CA01D061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EBCB40-DAC4-4189-917C-8EF20B3A6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304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75727B-C1E9-4BF4-ADDE-C98E68F51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23675E-0F18-4038-AA0F-FF6549307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3BA4BC-C5B8-431D-A5CC-3C6E3D672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348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BF148-1959-40C3-A1F6-2E90CDB0F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3AEEE2-2ACE-4585-880E-5E9EA35E9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EDE8EC-C40F-46AB-B113-5FC197E5A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C3F6D8-067D-4867-AB62-8C2CADA5E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E462AE-4EB9-40F7-8557-8427E0ABE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122A6E-541B-4BBA-9912-19DE79A58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515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FE0DB-36D2-402C-BA48-45BE0664D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0617C5-5857-4A8D-BFC9-5BCB86342C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E7B9AF-162D-4151-A9C6-EFE7E21B0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8D7F54-BFE6-4DFB-BD36-71CA1688B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3568-5C0C-4E0F-810A-5B986B60A1FC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B9AAE5-B643-4CD4-BCEC-500A3995E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7F10E6-20C1-4989-B128-2E3F1D814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771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CAB746-062C-40EC-80AC-2AE52F60B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6CEE67-C76E-4385-A104-A372DA1E6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D67F61-7CEC-41B0-B609-0FA76AC579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13568-5C0C-4E0F-810A-5B986B60A1FC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97068F-1C67-4268-A053-3007D7869E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B8E124-E316-45F6-BFBC-46DFA9F4B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3F462-B98E-41C4-8F3D-948F4583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834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audio" Target="../media/media10.m4a"/><Relationship Id="rId7" Type="http://schemas.openxmlformats.org/officeDocument/2006/relationships/image" Target="../media/image18.png"/><Relationship Id="rId12" Type="http://schemas.openxmlformats.org/officeDocument/2006/relationships/image" Target="../media/image1.png"/><Relationship Id="rId2" Type="http://schemas.microsoft.com/office/2007/relationships/media" Target="../media/media10.m4a"/><Relationship Id="rId1" Type="http://schemas.openxmlformats.org/officeDocument/2006/relationships/tags" Target="../tags/tag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2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0.emf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audio" Target="../media/media12.m4a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microsoft.com/office/2007/relationships/media" Target="../media/media12.m4a"/><Relationship Id="rId16" Type="http://schemas.openxmlformats.org/officeDocument/2006/relationships/image" Target="../media/image1.png"/><Relationship Id="rId1" Type="http://schemas.openxmlformats.org/officeDocument/2006/relationships/tags" Target="../tags/tag4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notesSlide" Target="../notesSlides/notesSlide12.xml"/><Relationship Id="rId15" Type="http://schemas.openxmlformats.org/officeDocument/2006/relationships/image" Target="../media/image26.png"/><Relationship Id="rId10" Type="http://schemas.openxmlformats.org/officeDocument/2006/relationships/image" Target="../media/image3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4.png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7.png"/><Relationship Id="rId3" Type="http://schemas.openxmlformats.org/officeDocument/2006/relationships/audio" Target="../media/media14.m4a"/><Relationship Id="rId21" Type="http://schemas.openxmlformats.org/officeDocument/2006/relationships/image" Target="../media/image50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6.png"/><Relationship Id="rId25" Type="http://schemas.openxmlformats.org/officeDocument/2006/relationships/image" Target="../media/image1.png"/><Relationship Id="rId2" Type="http://schemas.microsoft.com/office/2007/relationships/media" Target="../media/media14.m4a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tags" Target="../tags/tag5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3.png"/><Relationship Id="rId5" Type="http://schemas.openxmlformats.org/officeDocument/2006/relationships/notesSlide" Target="../notesSlides/notesSlide14.xml"/><Relationship Id="rId15" Type="http://schemas.microsoft.com/office/2007/relationships/hdphoto" Target="../media/hdphoto1.wdp"/><Relationship Id="rId23" Type="http://schemas.openxmlformats.org/officeDocument/2006/relationships/image" Target="../media/image52.png"/><Relationship Id="rId10" Type="http://schemas.openxmlformats.org/officeDocument/2006/relationships/image" Target="../media/image40.png"/><Relationship Id="rId19" Type="http://schemas.openxmlformats.org/officeDocument/2006/relationships/image" Target="../media/image4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9.png"/><Relationship Id="rId14" Type="http://schemas.openxmlformats.org/officeDocument/2006/relationships/image" Target="../media/image27.png"/><Relationship Id="rId22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audio" Target="../media/media15.m4a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microsoft.com/office/2007/relationships/media" Target="../media/media15.m4a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tags" Target="../tags/tag6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5" Type="http://schemas.openxmlformats.org/officeDocument/2006/relationships/notesSlide" Target="../notesSlides/notesSlide15.xml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3" Type="http://schemas.openxmlformats.org/officeDocument/2006/relationships/audio" Target="../media/media16.m4a"/><Relationship Id="rId21" Type="http://schemas.openxmlformats.org/officeDocument/2006/relationships/image" Target="../media/image1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microsoft.com/office/2007/relationships/media" Target="../media/media16.m4a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tags" Target="../tags/tag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notesSlide" Target="../notesSlides/notesSlide16.xml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82.png"/><Relationship Id="rId18" Type="http://schemas.openxmlformats.org/officeDocument/2006/relationships/image" Target="../media/image68.png"/><Relationship Id="rId3" Type="http://schemas.openxmlformats.org/officeDocument/2006/relationships/audio" Target="../media/media17.m4a"/><Relationship Id="rId7" Type="http://schemas.openxmlformats.org/officeDocument/2006/relationships/image" Target="../media/image91.png"/><Relationship Id="rId12" Type="http://schemas.openxmlformats.org/officeDocument/2006/relationships/image" Target="../media/image95.png"/><Relationship Id="rId17" Type="http://schemas.openxmlformats.org/officeDocument/2006/relationships/image" Target="../media/image98.png"/><Relationship Id="rId2" Type="http://schemas.microsoft.com/office/2007/relationships/media" Target="../media/media17.m4a"/><Relationship Id="rId16" Type="http://schemas.openxmlformats.org/officeDocument/2006/relationships/image" Target="../media/image97.png"/><Relationship Id="rId20" Type="http://schemas.openxmlformats.org/officeDocument/2006/relationships/image" Target="../media/image1.png"/><Relationship Id="rId1" Type="http://schemas.openxmlformats.org/officeDocument/2006/relationships/tags" Target="../tags/tag8.xml"/><Relationship Id="rId6" Type="http://schemas.openxmlformats.org/officeDocument/2006/relationships/image" Target="../media/image90.png"/><Relationship Id="rId11" Type="http://schemas.openxmlformats.org/officeDocument/2006/relationships/image" Target="../media/image59.png"/><Relationship Id="rId5" Type="http://schemas.openxmlformats.org/officeDocument/2006/relationships/notesSlide" Target="../notesSlides/notesSlide17.xml"/><Relationship Id="rId15" Type="http://schemas.openxmlformats.org/officeDocument/2006/relationships/image" Target="../media/image96.png"/><Relationship Id="rId10" Type="http://schemas.openxmlformats.org/officeDocument/2006/relationships/image" Target="../media/image94.png"/><Relationship Id="rId19" Type="http://schemas.openxmlformats.org/officeDocument/2006/relationships/image" Target="../media/image9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3.png"/><Relationship Id="rId1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62.png"/><Relationship Id="rId18" Type="http://schemas.openxmlformats.org/officeDocument/2006/relationships/image" Target="../media/image10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2.png"/><Relationship Id="rId12" Type="http://schemas.openxmlformats.org/officeDocument/2006/relationships/image" Target="../media/image82.png"/><Relationship Id="rId17" Type="http://schemas.openxmlformats.org/officeDocument/2006/relationships/image" Target="../media/image69.png"/><Relationship Id="rId2" Type="http://schemas.openxmlformats.org/officeDocument/2006/relationships/audio" Target="../media/media18.m4a"/><Relationship Id="rId16" Type="http://schemas.openxmlformats.org/officeDocument/2006/relationships/image" Target="../media/image98.png"/><Relationship Id="rId1" Type="http://schemas.microsoft.com/office/2007/relationships/media" Target="../media/media18.m4a"/><Relationship Id="rId6" Type="http://schemas.openxmlformats.org/officeDocument/2006/relationships/image" Target="../media/image91.png"/><Relationship Id="rId11" Type="http://schemas.openxmlformats.org/officeDocument/2006/relationships/image" Target="../media/image95.png"/><Relationship Id="rId5" Type="http://schemas.openxmlformats.org/officeDocument/2006/relationships/image" Target="../media/image100.png"/><Relationship Id="rId15" Type="http://schemas.openxmlformats.org/officeDocument/2006/relationships/image" Target="../media/image97.png"/><Relationship Id="rId10" Type="http://schemas.openxmlformats.org/officeDocument/2006/relationships/image" Target="../media/image59.png"/><Relationship Id="rId19" Type="http://schemas.openxmlformats.org/officeDocument/2006/relationships/image" Target="../media/image1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94.png"/><Relationship Id="rId1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audio" Target="../media/media19.m4a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microsoft.com/office/2007/relationships/media" Target="../media/media19.m4a"/><Relationship Id="rId1" Type="http://schemas.openxmlformats.org/officeDocument/2006/relationships/tags" Target="../tags/tag9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notesSlide" Target="../notesSlides/notesSlide19.xml"/><Relationship Id="rId15" Type="http://schemas.openxmlformats.org/officeDocument/2006/relationships/image" Target="../media/image1.png"/><Relationship Id="rId10" Type="http://schemas.openxmlformats.org/officeDocument/2006/relationships/image" Target="../media/image10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blog.naver.com/PostView.nhn?blogId=samsjang&amp;logNo=221030487369&amp;parentCategoryNo=&amp;categoryNo=87&amp;viewDate=&amp;isShowPopularPosts=true&amp;from=search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11" Type="http://schemas.openxmlformats.org/officeDocument/2006/relationships/image" Target="../media/image1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audio" Target="../media/media9.m4a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microsoft.com/office/2007/relationships/media" Target="../media/media9.m4a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notesSlide" Target="../notesSlides/notesSlide9.xml"/><Relationship Id="rId15" Type="http://schemas.openxmlformats.org/officeDocument/2006/relationships/image" Target="../media/image1.png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698D4505-4FC2-4BF7-B63B-BD4EDB554D93}"/>
              </a:ext>
            </a:extLst>
          </p:cNvPr>
          <p:cNvSpPr/>
          <p:nvPr/>
        </p:nvSpPr>
        <p:spPr>
          <a:xfrm flipV="1">
            <a:off x="0" y="0"/>
            <a:ext cx="1295400" cy="1397000"/>
          </a:xfrm>
          <a:prstGeom prst="triangle">
            <a:avLst>
              <a:gd name="adj" fmla="val 0"/>
            </a:avLst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2FD9B117-3E35-4176-97C7-F72A981C10D1}"/>
              </a:ext>
            </a:extLst>
          </p:cNvPr>
          <p:cNvSpPr/>
          <p:nvPr/>
        </p:nvSpPr>
        <p:spPr>
          <a:xfrm flipH="1">
            <a:off x="10830187" y="5461000"/>
            <a:ext cx="1361813" cy="1397000"/>
          </a:xfrm>
          <a:prstGeom prst="triangle">
            <a:avLst>
              <a:gd name="adj" fmla="val 0"/>
            </a:avLst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C665AA-9906-4C25-B7E5-0D16356E24FC}"/>
              </a:ext>
            </a:extLst>
          </p:cNvPr>
          <p:cNvSpPr txBox="1"/>
          <p:nvPr/>
        </p:nvSpPr>
        <p:spPr>
          <a:xfrm>
            <a:off x="4400669" y="2447473"/>
            <a:ext cx="3390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spc="-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인공지능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6F43C0-8737-4ED8-B6D7-9249E65E6509}"/>
              </a:ext>
            </a:extLst>
          </p:cNvPr>
          <p:cNvSpPr/>
          <p:nvPr/>
        </p:nvSpPr>
        <p:spPr>
          <a:xfrm>
            <a:off x="4191411" y="3591816"/>
            <a:ext cx="3818246" cy="39119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CHAP 13 – </a:t>
            </a:r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신경망 </a:t>
            </a:r>
            <a:r>
              <a:rPr lang="en-US" altLang="ko-KR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 (MLP)</a:t>
            </a:r>
            <a:endParaRPr lang="ko-KR" altLang="en-US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0A9185-1798-4BA7-A77D-07D7B3183D17}"/>
              </a:ext>
            </a:extLst>
          </p:cNvPr>
          <p:cNvSpPr txBox="1"/>
          <p:nvPr/>
        </p:nvSpPr>
        <p:spPr>
          <a:xfrm>
            <a:off x="10498908" y="82131"/>
            <a:ext cx="169309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2020531001 </a:t>
            </a:r>
            <a:r>
              <a:rPr lang="ko-KR" altLang="en-US" sz="1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윤정인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12C1ACB9-564B-4BF8-9AE0-C05ED417DD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88"/>
    </mc:Choice>
    <mc:Fallback xmlns="">
      <p:transition spd="slow" advTm="5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9960B3-5413-481C-A4C3-D582BF6FA2DC}"/>
              </a:ext>
            </a:extLst>
          </p:cNvPr>
          <p:cNvSpPr txBox="1"/>
          <p:nvPr/>
        </p:nvSpPr>
        <p:spPr>
          <a:xfrm>
            <a:off x="4716455" y="248313"/>
            <a:ext cx="2759089" cy="323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역전파 학습 알고리즘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손실 함수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CF0342-35C0-4A0D-A1E4-24011060C734}"/>
                  </a:ext>
                </a:extLst>
              </p:cNvPr>
              <p:cNvSpPr txBox="1"/>
              <p:nvPr/>
            </p:nvSpPr>
            <p:spPr>
              <a:xfrm>
                <a:off x="4829562" y="1269506"/>
                <a:ext cx="2532873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𝓌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CF0342-35C0-4A0D-A1E4-24011060C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562" y="1269506"/>
                <a:ext cx="2532873" cy="6722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7614077-BCDD-4773-981A-D58B83CAB136}"/>
                  </a:ext>
                </a:extLst>
              </p:cNvPr>
              <p:cNvSpPr/>
              <p:nvPr/>
            </p:nvSpPr>
            <p:spPr>
              <a:xfrm>
                <a:off x="2893865" y="2169254"/>
                <a:ext cx="1117101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500" i="1">
                        <a:latin typeface="Cambria Math" panose="02040503050406030204" pitchFamily="18" charset="0"/>
                      </a:rPr>
                      <m:t>𝓌</m:t>
                    </m:r>
                  </m:oMath>
                </a14:m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가중치</a:t>
                </a: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 </a:t>
                </a:r>
                <a:endPara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7614077-BCDD-4773-981A-D58B83CAB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865" y="2169254"/>
                <a:ext cx="1117101" cy="323165"/>
              </a:xfrm>
              <a:prstGeom prst="rect">
                <a:avLst/>
              </a:prstGeom>
              <a:blipFill>
                <a:blip r:embed="rId7"/>
                <a:stretch>
                  <a:fillRect t="-1887" r="-1639" b="-207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ED0C112-52AA-4B49-BCF2-76584B346232}"/>
                  </a:ext>
                </a:extLst>
              </p:cNvPr>
              <p:cNvSpPr/>
              <p:nvPr/>
            </p:nvSpPr>
            <p:spPr>
              <a:xfrm>
                <a:off x="3868747" y="2169253"/>
                <a:ext cx="1777731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altLang="ko-KR" sz="15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출력 노드의 번호</a:t>
                </a: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 </a:t>
                </a:r>
                <a:endPara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ED0C112-52AA-4B49-BCF2-76584B346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47" y="2169253"/>
                <a:ext cx="1777731" cy="323165"/>
              </a:xfrm>
              <a:prstGeom prst="rect">
                <a:avLst/>
              </a:prstGeom>
              <a:blipFill>
                <a:blip r:embed="rId8"/>
                <a:stretch>
                  <a:fillRect t="-1887" r="-687" b="-207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B7B801F-AA3D-45E5-A22A-43029D5FCF79}"/>
                  </a:ext>
                </a:extLst>
              </p:cNvPr>
              <p:cNvSpPr/>
              <p:nvPr/>
            </p:nvSpPr>
            <p:spPr>
              <a:xfrm>
                <a:off x="5459943" y="2169252"/>
                <a:ext cx="2478435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5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5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훈련 샘플의 목표 출력값</a:t>
                </a: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 </a:t>
                </a:r>
                <a:endPara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B7B801F-AA3D-45E5-A22A-43029D5FC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943" y="2169252"/>
                <a:ext cx="2478435" cy="323165"/>
              </a:xfrm>
              <a:prstGeom prst="rect">
                <a:avLst/>
              </a:prstGeom>
              <a:blipFill>
                <a:blip r:embed="rId9"/>
                <a:stretch>
                  <a:fillRect t="-1887" r="-246" b="-207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2595CA7-99BA-45CE-83A3-3A680EA76C51}"/>
                  </a:ext>
                </a:extLst>
              </p:cNvPr>
              <p:cNvSpPr/>
              <p:nvPr/>
            </p:nvSpPr>
            <p:spPr>
              <a:xfrm>
                <a:off x="7737152" y="2169251"/>
                <a:ext cx="1413592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500" i="1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실제 출력값</a:t>
                </a: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2595CA7-99BA-45CE-83A3-3A680EA76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152" y="2169251"/>
                <a:ext cx="1413592" cy="323165"/>
              </a:xfrm>
              <a:prstGeom prst="rect">
                <a:avLst/>
              </a:prstGeom>
              <a:blipFill>
                <a:blip r:embed="rId10"/>
                <a:stretch>
                  <a:fillRect t="-1887" b="-207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F6F4F60-2772-462C-B9A0-91905F986B22}"/>
                  </a:ext>
                </a:extLst>
              </p:cNvPr>
              <p:cNvSpPr/>
              <p:nvPr/>
            </p:nvSpPr>
            <p:spPr>
              <a:xfrm>
                <a:off x="4050052" y="4090190"/>
                <a:ext cx="40918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𝓌</m:t>
                        </m:r>
                      </m:e>
                    </m:d>
                  </m:oMath>
                </a14:m>
                <a:r>
                  <a: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를 최소로 만드는 가중치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𝓌</m:t>
                    </m:r>
                  </m:oMath>
                </a14:m>
                <a:r>
                  <a: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를 찾기 </a:t>
                </a: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F6F4F60-2772-462C-B9A0-91905F986B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052" y="4090190"/>
                <a:ext cx="4091889" cy="369332"/>
              </a:xfrm>
              <a:prstGeom prst="rect">
                <a:avLst/>
              </a:prstGeom>
              <a:blipFill>
                <a:blip r:embed="rId11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11CE1828-ED88-423D-B6BC-FEACD9306310}"/>
              </a:ext>
            </a:extLst>
          </p:cNvPr>
          <p:cNvSpPr/>
          <p:nvPr/>
        </p:nvSpPr>
        <p:spPr>
          <a:xfrm>
            <a:off x="5874055" y="2875818"/>
            <a:ext cx="443884" cy="461639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234F86-7818-4087-B406-7CFF2743DDCA}"/>
              </a:ext>
            </a:extLst>
          </p:cNvPr>
          <p:cNvSpPr/>
          <p:nvPr/>
        </p:nvSpPr>
        <p:spPr>
          <a:xfrm>
            <a:off x="2804069" y="3577076"/>
            <a:ext cx="6583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역전파 알고리즘은 손실 함수 값을 줄이는 문제를 최적화 문제로 접근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5DD3F4-E2C0-4D91-98BF-1CC64006DA8E}"/>
              </a:ext>
            </a:extLst>
          </p:cNvPr>
          <p:cNvSpPr/>
          <p:nvPr/>
        </p:nvSpPr>
        <p:spPr>
          <a:xfrm>
            <a:off x="4657540" y="1121652"/>
            <a:ext cx="2876911" cy="96015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E3B999-C49B-4DF3-ABF9-5BB00724AE62}"/>
              </a:ext>
            </a:extLst>
          </p:cNvPr>
          <p:cNvSpPr/>
          <p:nvPr/>
        </p:nvSpPr>
        <p:spPr>
          <a:xfrm>
            <a:off x="3153523" y="5551682"/>
            <a:ext cx="5884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만약 손실 함수 값이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되었다면 입력을 완벽하게 분류한 것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4ED030DB-50B1-471A-A01A-36F34F42A7A4}"/>
              </a:ext>
            </a:extLst>
          </p:cNvPr>
          <p:cNvSpPr/>
          <p:nvPr/>
        </p:nvSpPr>
        <p:spPr>
          <a:xfrm>
            <a:off x="5874053" y="4800245"/>
            <a:ext cx="443884" cy="461639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550619B8-ABEC-4504-BA49-7E5C440BEC7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802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52"/>
    </mc:Choice>
    <mc:Fallback xmlns="">
      <p:transition spd="slow" advTm="19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4" grpId="0"/>
      <p:bldP spid="17" grpId="0" animBg="1"/>
      <p:bldP spid="18" grpId="0"/>
      <p:bldP spid="19" grpId="0" animBg="1"/>
      <p:bldP spid="20" grpId="0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EF1DB2-0A53-4377-A8BB-E56E9A63E072}"/>
              </a:ext>
            </a:extLst>
          </p:cNvPr>
          <p:cNvSpPr txBox="1"/>
          <p:nvPr/>
        </p:nvSpPr>
        <p:spPr>
          <a:xfrm>
            <a:off x="4655573" y="248313"/>
            <a:ext cx="2885726" cy="323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역전파 학습 알고리즘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경사하강법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CE16C1-A565-418D-9B13-D8FD05F58B1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073" y="1669256"/>
            <a:ext cx="8023853" cy="351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9A9CBBA4-2DFD-42E2-B70A-C95E24385D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3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05"/>
    </mc:Choice>
    <mc:Fallback xmlns="">
      <p:transition spd="slow" advTm="15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720ACB-F6C2-43CA-8507-AA4C4002B4C7}"/>
              </a:ext>
            </a:extLst>
          </p:cNvPr>
          <p:cNvGrpSpPr/>
          <p:nvPr/>
        </p:nvGrpSpPr>
        <p:grpSpPr>
          <a:xfrm>
            <a:off x="3895052" y="2500488"/>
            <a:ext cx="5600462" cy="2149580"/>
            <a:chOff x="3205436" y="2631976"/>
            <a:chExt cx="6492292" cy="249188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346CC50-F10F-4A15-8BC7-DB575BA03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636" y="2631976"/>
              <a:ext cx="4589370" cy="24918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024EA-34D9-46D5-AF95-A623BE122E62}"/>
                </a:ext>
              </a:extLst>
            </p:cNvPr>
            <p:cNvSpPr txBox="1"/>
            <p:nvPr/>
          </p:nvSpPr>
          <p:spPr>
            <a:xfrm>
              <a:off x="7047465" y="2960533"/>
              <a:ext cx="2650263" cy="37462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그래디언트</a:t>
              </a:r>
              <a:r>
                <a:rPr lang="en-US" altLang="ko-KR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접선의 기울기</a:t>
              </a:r>
              <a:r>
                <a:rPr lang="en-US" altLang="ko-KR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A04F38-D0B2-4290-BFF2-EA3270188F5D}"/>
                </a:ext>
              </a:extLst>
            </p:cNvPr>
            <p:cNvSpPr txBox="1"/>
            <p:nvPr/>
          </p:nvSpPr>
          <p:spPr>
            <a:xfrm>
              <a:off x="6599274" y="4258795"/>
              <a:ext cx="1926089" cy="37462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오차함수의 최솟값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372A38-9357-42D9-89B5-42435F714FC4}"/>
                </a:ext>
              </a:extLst>
            </p:cNvPr>
            <p:cNvSpPr txBox="1"/>
            <p:nvPr/>
          </p:nvSpPr>
          <p:spPr>
            <a:xfrm>
              <a:off x="4961582" y="2845116"/>
              <a:ext cx="756938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초기</a:t>
              </a:r>
              <a:br>
                <a:rPr lang="en-US" altLang="ko-KR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가중치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D2FCE6E9-C941-4B87-B37C-EEAFF824DE92}"/>
                    </a:ext>
                  </a:extLst>
                </p:cNvPr>
                <p:cNvSpPr/>
                <p:nvPr/>
              </p:nvSpPr>
              <p:spPr>
                <a:xfrm>
                  <a:off x="3205436" y="2845116"/>
                  <a:ext cx="85440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𝓌</m:t>
                            </m: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D2FCE6E9-C941-4B87-B37C-EEAFF824DE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5436" y="2845116"/>
                  <a:ext cx="8544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943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D92CCEE-33D2-465A-BD0D-909229377940}"/>
              </a:ext>
            </a:extLst>
          </p:cNvPr>
          <p:cNvGrpSpPr/>
          <p:nvPr/>
        </p:nvGrpSpPr>
        <p:grpSpPr>
          <a:xfrm>
            <a:off x="4655573" y="1021300"/>
            <a:ext cx="2876911" cy="960150"/>
            <a:chOff x="4657540" y="1121652"/>
            <a:chExt cx="2876911" cy="9601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E458831-A411-4515-8E79-5E0905724300}"/>
                    </a:ext>
                  </a:extLst>
                </p:cNvPr>
                <p:cNvSpPr txBox="1"/>
                <p:nvPr/>
              </p:nvSpPr>
              <p:spPr>
                <a:xfrm>
                  <a:off x="4829562" y="1269506"/>
                  <a:ext cx="2532873" cy="6722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𝓌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E458831-A411-4515-8E79-5E09057243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9562" y="1269506"/>
                  <a:ext cx="2532873" cy="67223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1301D1C-2CF9-4C26-A7E2-25ACCE84B552}"/>
                </a:ext>
              </a:extLst>
            </p:cNvPr>
            <p:cNvSpPr/>
            <p:nvPr/>
          </p:nvSpPr>
          <p:spPr>
            <a:xfrm>
              <a:off x="4657540" y="1121652"/>
              <a:ext cx="2876911" cy="960150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F970886-734F-494F-9561-2D47AB88197C}"/>
              </a:ext>
            </a:extLst>
          </p:cNvPr>
          <p:cNvSpPr txBox="1"/>
          <p:nvPr/>
        </p:nvSpPr>
        <p:spPr>
          <a:xfrm>
            <a:off x="4655573" y="248313"/>
            <a:ext cx="2885726" cy="323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역전파 학습 알고리즘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경사하강법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DBD1D4-F542-4A96-8BB2-0F6947198837}"/>
                  </a:ext>
                </a:extLst>
              </p:cNvPr>
              <p:cNvSpPr txBox="1"/>
              <p:nvPr/>
            </p:nvSpPr>
            <p:spPr>
              <a:xfrm>
                <a:off x="4734784" y="5461831"/>
                <a:ext cx="2715808" cy="544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𝓌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𝓌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ko-KR" alt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𝓌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DBD1D4-F542-4A96-8BB2-0F6947198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784" y="5461831"/>
                <a:ext cx="2715808" cy="5442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B7AE5CA-04AF-4629-86E0-0B652DFA31E5}"/>
                  </a:ext>
                </a:extLst>
              </p:cNvPr>
              <p:cNvSpPr/>
              <p:nvPr/>
            </p:nvSpPr>
            <p:spPr>
              <a:xfrm>
                <a:off x="4375199" y="2009655"/>
                <a:ext cx="3434979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5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500" i="1">
                            <a:latin typeface="Cambria Math" panose="02040503050406030204" pitchFamily="18" charset="0"/>
                          </a:rPr>
                          <m:t>𝓌</m:t>
                        </m:r>
                      </m:e>
                    </m:d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를 최소로 만드는 가중치 </a:t>
                </a:r>
                <a14:m>
                  <m:oMath xmlns:m="http://schemas.openxmlformats.org/officeDocument/2006/math">
                    <m:r>
                      <a:rPr lang="ko-KR" altLang="en-US" sz="1500" i="1">
                        <a:latin typeface="Cambria Math" panose="02040503050406030204" pitchFamily="18" charset="0"/>
                      </a:rPr>
                      <m:t>𝓌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를 찾기 </a:t>
                </a: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B7AE5CA-04AF-4629-86E0-0B652DFA31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199" y="2009655"/>
                <a:ext cx="3434979" cy="323165"/>
              </a:xfrm>
              <a:prstGeom prst="rect">
                <a:avLst/>
              </a:prstGeom>
              <a:blipFill>
                <a:blip r:embed="rId10"/>
                <a:stretch>
                  <a:fillRect t="-3774" b="-207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E5EBA181-2AF3-4F86-87E6-02B3120E5B1E}"/>
              </a:ext>
            </a:extLst>
          </p:cNvPr>
          <p:cNvSpPr/>
          <p:nvPr/>
        </p:nvSpPr>
        <p:spPr>
          <a:xfrm>
            <a:off x="6021097" y="4933993"/>
            <a:ext cx="443884" cy="461639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E7745B-301A-45DC-B7AB-F87FD7A72F63}"/>
                  </a:ext>
                </a:extLst>
              </p:cNvPr>
              <p:cNvSpPr/>
              <p:nvPr/>
            </p:nvSpPr>
            <p:spPr>
              <a:xfrm>
                <a:off x="4874481" y="6162804"/>
                <a:ext cx="2123530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500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</a:t>
                </a:r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학습률</a:t>
                </a: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(0~1 </a:t>
                </a:r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사이 값</a:t>
                </a: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), </a:t>
                </a:r>
                <a:endPara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E7745B-301A-45DC-B7AB-F87FD7A72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481" y="6162804"/>
                <a:ext cx="2123530" cy="323165"/>
              </a:xfrm>
              <a:prstGeom prst="rect">
                <a:avLst/>
              </a:prstGeom>
              <a:blipFill>
                <a:blip r:embed="rId11"/>
                <a:stretch>
                  <a:fillRect t="-1887" r="-287" b="-207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1A5897B-26B6-48D9-B0EF-21DEDD00B52C}"/>
                  </a:ext>
                </a:extLst>
              </p:cNvPr>
              <p:cNvSpPr/>
              <p:nvPr/>
            </p:nvSpPr>
            <p:spPr>
              <a:xfrm>
                <a:off x="3059513" y="6165088"/>
                <a:ext cx="1977144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500" i="1">
                        <a:latin typeface="Cambria Math" panose="02040503050406030204" pitchFamily="18" charset="0"/>
                      </a:rPr>
                      <m:t>𝓌</m:t>
                    </m:r>
                    <m:d>
                      <m:d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현재의 가중치</a:t>
                </a: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 </a:t>
                </a:r>
                <a:endPara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1A5897B-26B6-48D9-B0EF-21DEDD00B5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513" y="6165088"/>
                <a:ext cx="1977144" cy="323165"/>
              </a:xfrm>
              <a:prstGeom prst="rect">
                <a:avLst/>
              </a:prstGeom>
              <a:blipFill>
                <a:blip r:embed="rId12"/>
                <a:stretch>
                  <a:fillRect t="-1887" r="-617" b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989B23F-8F34-40BB-B96C-7357829059CD}"/>
                  </a:ext>
                </a:extLst>
              </p:cNvPr>
              <p:cNvSpPr/>
              <p:nvPr/>
            </p:nvSpPr>
            <p:spPr>
              <a:xfrm>
                <a:off x="6820020" y="6162804"/>
                <a:ext cx="2264659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500" i="1">
                        <a:latin typeface="Cambria Math" panose="02040503050406030204" pitchFamily="18" charset="0"/>
                      </a:rPr>
                      <m:t>𝓌</m:t>
                    </m:r>
                    <m:d>
                      <m:d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변경 후 가중치</a:t>
                </a: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989B23F-8F34-40BB-B96C-735782905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020" y="6162804"/>
                <a:ext cx="2264659" cy="323165"/>
              </a:xfrm>
              <a:prstGeom prst="rect">
                <a:avLst/>
              </a:prstGeom>
              <a:blipFill>
                <a:blip r:embed="rId13"/>
                <a:stretch>
                  <a:fillRect t="-1887" b="-207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설명선: 굽은 선 23">
            <a:extLst>
              <a:ext uri="{FF2B5EF4-FFF2-40B4-BE49-F238E27FC236}">
                <a16:creationId xmlns:a16="http://schemas.microsoft.com/office/drawing/2014/main" id="{EE922C55-CFA5-4D5E-939B-FEC8F816463A}"/>
              </a:ext>
            </a:extLst>
          </p:cNvPr>
          <p:cNvSpPr/>
          <p:nvPr/>
        </p:nvSpPr>
        <p:spPr>
          <a:xfrm flipH="1">
            <a:off x="1012682" y="5230305"/>
            <a:ext cx="2715807" cy="323165"/>
          </a:xfrm>
          <a:prstGeom prst="borderCallout2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B0A920-1A7A-4F96-8C53-09D8DF3BB7D6}"/>
              </a:ext>
            </a:extLst>
          </p:cNvPr>
          <p:cNvSpPr/>
          <p:nvPr/>
        </p:nvSpPr>
        <p:spPr>
          <a:xfrm>
            <a:off x="1012682" y="5245996"/>
            <a:ext cx="27751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경사하강법을 이용한 가중치 변경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C85FD4BA-E12A-47B0-A811-6B1D63E97627}"/>
                  </a:ext>
                </a:extLst>
              </p:cNvPr>
              <p:cNvSpPr/>
              <p:nvPr/>
            </p:nvSpPr>
            <p:spPr>
              <a:xfrm>
                <a:off x="9368900" y="2613789"/>
                <a:ext cx="637739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ko-KR" alt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𝓌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C85FD4BA-E12A-47B0-A811-6B1D63E97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900" y="2613789"/>
                <a:ext cx="637739" cy="61901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18FD82D-6147-427A-A185-0F6268CCCE63}"/>
                  </a:ext>
                </a:extLst>
              </p:cNvPr>
              <p:cNvSpPr/>
              <p:nvPr/>
            </p:nvSpPr>
            <p:spPr>
              <a:xfrm>
                <a:off x="7209311" y="3184727"/>
                <a:ext cx="1919308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𝓌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𝓌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𝓌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18FD82D-6147-427A-A185-0F6268CCC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311" y="3184727"/>
                <a:ext cx="1919308" cy="6190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오디오 26">
            <a:hlinkClick r:id="" action="ppaction://media"/>
            <a:extLst>
              <a:ext uri="{FF2B5EF4-FFF2-40B4-BE49-F238E27FC236}">
                <a16:creationId xmlns:a16="http://schemas.microsoft.com/office/drawing/2014/main" id="{9FCEA451-3BBA-41E0-A68A-564990E1678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748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2"/>
    </mc:Choice>
    <mc:Fallback xmlns="">
      <p:transition spd="slow" advTm="20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C4796D-E415-4876-85CF-6137E56BF9BA}"/>
              </a:ext>
            </a:extLst>
          </p:cNvPr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F67331-0D0C-4EBE-83DD-AA2DBE8E38FD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역전파 알고리즘의 유도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01AC0588-8EEA-4FB2-8CB5-D3B8C80385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4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9"/>
    </mc:Choice>
    <mc:Fallback xmlns="">
      <p:transition spd="slow" advTm="3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533C6A66-6DA0-4247-9A11-FAAEA9015FB7}"/>
              </a:ext>
            </a:extLst>
          </p:cNvPr>
          <p:cNvSpPr/>
          <p:nvPr/>
        </p:nvSpPr>
        <p:spPr>
          <a:xfrm>
            <a:off x="3447421" y="1237126"/>
            <a:ext cx="5018426" cy="250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4BFF77-18A5-4201-8F92-65F6D66C6903}"/>
              </a:ext>
            </a:extLst>
          </p:cNvPr>
          <p:cNvSpPr txBox="1"/>
          <p:nvPr/>
        </p:nvSpPr>
        <p:spPr>
          <a:xfrm>
            <a:off x="4970531" y="248313"/>
            <a:ext cx="2250937" cy="323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역전파 알고리즘 상세 설명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C78E51F-35D3-4F6E-9C06-6B5DE7A20382}"/>
              </a:ext>
            </a:extLst>
          </p:cNvPr>
          <p:cNvSpPr/>
          <p:nvPr/>
        </p:nvSpPr>
        <p:spPr>
          <a:xfrm>
            <a:off x="1864311" y="1411550"/>
            <a:ext cx="204186" cy="2041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1709DCD-7769-49CA-8450-9611B51B2ED9}"/>
              </a:ext>
            </a:extLst>
          </p:cNvPr>
          <p:cNvSpPr/>
          <p:nvPr/>
        </p:nvSpPr>
        <p:spPr>
          <a:xfrm>
            <a:off x="2632625" y="1237126"/>
            <a:ext cx="536063" cy="5360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26F197-91C3-408B-A81C-E78187CCAD61}"/>
                  </a:ext>
                </a:extLst>
              </p:cNvPr>
              <p:cNvSpPr txBox="1"/>
              <p:nvPr/>
            </p:nvSpPr>
            <p:spPr>
              <a:xfrm>
                <a:off x="1418131" y="1318335"/>
                <a:ext cx="3049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26F197-91C3-408B-A81C-E78187CCA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131" y="1318335"/>
                <a:ext cx="304955" cy="276999"/>
              </a:xfrm>
              <a:prstGeom prst="rect">
                <a:avLst/>
              </a:prstGeom>
              <a:blipFill>
                <a:blip r:embed="rId6"/>
                <a:stretch>
                  <a:fillRect l="-6000" r="-2000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548E6E-A616-40FD-8149-42D4A1A6D284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 flipV="1">
            <a:off x="2068497" y="1505158"/>
            <a:ext cx="564128" cy="848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FFCB01-2FA7-49B0-B299-2D21DC5E711C}"/>
                  </a:ext>
                </a:extLst>
              </p:cNvPr>
              <p:cNvSpPr txBox="1"/>
              <p:nvPr/>
            </p:nvSpPr>
            <p:spPr>
              <a:xfrm>
                <a:off x="2697107" y="1366657"/>
                <a:ext cx="4070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𝓌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FFCB01-2FA7-49B0-B299-2D21DC5E7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107" y="1366657"/>
                <a:ext cx="407098" cy="276999"/>
              </a:xfrm>
              <a:prstGeom prst="rect">
                <a:avLst/>
              </a:prstGeom>
              <a:blipFill>
                <a:blip r:embed="rId7"/>
                <a:stretch>
                  <a:fillRect l="-4478" r="-1493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타원 29">
            <a:extLst>
              <a:ext uri="{FF2B5EF4-FFF2-40B4-BE49-F238E27FC236}">
                <a16:creationId xmlns:a16="http://schemas.microsoft.com/office/drawing/2014/main" id="{A6DA6C19-7110-4458-B741-BF6D497BB547}"/>
              </a:ext>
            </a:extLst>
          </p:cNvPr>
          <p:cNvSpPr/>
          <p:nvPr/>
        </p:nvSpPr>
        <p:spPr>
          <a:xfrm>
            <a:off x="1864311" y="2262932"/>
            <a:ext cx="204186" cy="2041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9649E9A-4FB9-4AD9-9ADB-3F381EBB1538}"/>
              </a:ext>
            </a:extLst>
          </p:cNvPr>
          <p:cNvSpPr/>
          <p:nvPr/>
        </p:nvSpPr>
        <p:spPr>
          <a:xfrm>
            <a:off x="2632625" y="2088508"/>
            <a:ext cx="536063" cy="5360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9909FB4-6B15-4DF0-A6FE-C110E5DCBC05}"/>
                  </a:ext>
                </a:extLst>
              </p:cNvPr>
              <p:cNvSpPr txBox="1"/>
              <p:nvPr/>
            </p:nvSpPr>
            <p:spPr>
              <a:xfrm>
                <a:off x="1418131" y="2169717"/>
                <a:ext cx="3102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9909FB4-6B15-4DF0-A6FE-C110E5DCB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131" y="2169717"/>
                <a:ext cx="310278" cy="276999"/>
              </a:xfrm>
              <a:prstGeom prst="rect">
                <a:avLst/>
              </a:prstGeom>
              <a:blipFill>
                <a:blip r:embed="rId8"/>
                <a:stretch>
                  <a:fillRect l="-5882" r="-1961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99C66FF-83C5-4AAB-8334-A079CE8B39AB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 flipV="1">
            <a:off x="2068497" y="2356540"/>
            <a:ext cx="564128" cy="848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FCFBAD8-3F24-446B-82F5-3D3EBF733A27}"/>
                  </a:ext>
                </a:extLst>
              </p:cNvPr>
              <p:cNvSpPr txBox="1"/>
              <p:nvPr/>
            </p:nvSpPr>
            <p:spPr>
              <a:xfrm>
                <a:off x="2697107" y="2218039"/>
                <a:ext cx="4124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𝓌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FCFBAD8-3F24-446B-82F5-3D3EBF733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107" y="2218039"/>
                <a:ext cx="412421" cy="276999"/>
              </a:xfrm>
              <a:prstGeom prst="rect">
                <a:avLst/>
              </a:prstGeom>
              <a:blipFill>
                <a:blip r:embed="rId9"/>
                <a:stretch>
                  <a:fillRect l="-4412" r="-1471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타원 34">
            <a:extLst>
              <a:ext uri="{FF2B5EF4-FFF2-40B4-BE49-F238E27FC236}">
                <a16:creationId xmlns:a16="http://schemas.microsoft.com/office/drawing/2014/main" id="{2A93E1DC-0A2B-4CB0-BCEF-5E2E113C3C06}"/>
              </a:ext>
            </a:extLst>
          </p:cNvPr>
          <p:cNvSpPr/>
          <p:nvPr/>
        </p:nvSpPr>
        <p:spPr>
          <a:xfrm>
            <a:off x="1864311" y="3512359"/>
            <a:ext cx="204186" cy="2041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AC82B2D-7606-4C37-BBB2-916AF15DBC7B}"/>
              </a:ext>
            </a:extLst>
          </p:cNvPr>
          <p:cNvSpPr/>
          <p:nvPr/>
        </p:nvSpPr>
        <p:spPr>
          <a:xfrm>
            <a:off x="2632625" y="3337935"/>
            <a:ext cx="536063" cy="5360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C1B0EB5-7F83-460A-982E-BF49C845C97A}"/>
                  </a:ext>
                </a:extLst>
              </p:cNvPr>
              <p:cNvSpPr txBox="1"/>
              <p:nvPr/>
            </p:nvSpPr>
            <p:spPr>
              <a:xfrm>
                <a:off x="1418131" y="3419144"/>
                <a:ext cx="324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C1B0EB5-7F83-460A-982E-BF49C845C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131" y="3419144"/>
                <a:ext cx="324384" cy="276999"/>
              </a:xfrm>
              <a:prstGeom prst="rect">
                <a:avLst/>
              </a:prstGeom>
              <a:blipFill>
                <a:blip r:embed="rId10"/>
                <a:stretch>
                  <a:fillRect l="-566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E1BEFB6-962E-4BE1-AE54-8B1D04B6B4F0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 flipV="1">
            <a:off x="2068497" y="3605967"/>
            <a:ext cx="564128" cy="848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A4F289E-6FDE-4D4F-9FAF-6BE81EECF5AD}"/>
                  </a:ext>
                </a:extLst>
              </p:cNvPr>
              <p:cNvSpPr txBox="1"/>
              <p:nvPr/>
            </p:nvSpPr>
            <p:spPr>
              <a:xfrm>
                <a:off x="2697107" y="3467466"/>
                <a:ext cx="4169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𝓌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A4F289E-6FDE-4D4F-9FAF-6BE81EECF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107" y="3467466"/>
                <a:ext cx="416973" cy="276999"/>
              </a:xfrm>
              <a:prstGeom prst="rect">
                <a:avLst/>
              </a:prstGeom>
              <a:blipFill>
                <a:blip r:embed="rId11"/>
                <a:stretch>
                  <a:fillRect l="-4348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611DDCCB-B013-4B7E-BF58-C2250A1FEA2A}"/>
              </a:ext>
            </a:extLst>
          </p:cNvPr>
          <p:cNvSpPr txBox="1"/>
          <p:nvPr/>
        </p:nvSpPr>
        <p:spPr>
          <a:xfrm>
            <a:off x="2697107" y="2796587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…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EC0820-CDC2-4794-88FB-4DB7AA23C385}"/>
              </a:ext>
            </a:extLst>
          </p:cNvPr>
          <p:cNvSpPr txBox="1"/>
          <p:nvPr/>
        </p:nvSpPr>
        <p:spPr>
          <a:xfrm>
            <a:off x="1699343" y="774151"/>
            <a:ext cx="534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34D7AC-0906-44A0-8BF2-289539A9666C}"/>
              </a:ext>
            </a:extLst>
          </p:cNvPr>
          <p:cNvSpPr txBox="1"/>
          <p:nvPr/>
        </p:nvSpPr>
        <p:spPr>
          <a:xfrm>
            <a:off x="2548893" y="774151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가중치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7662A85-FB11-4622-99C2-4AB7D64FB711}"/>
              </a:ext>
            </a:extLst>
          </p:cNvPr>
          <p:cNvSpPr/>
          <p:nvPr/>
        </p:nvSpPr>
        <p:spPr>
          <a:xfrm>
            <a:off x="4118723" y="1799104"/>
            <a:ext cx="1295222" cy="1295222"/>
          </a:xfrm>
          <a:prstGeom prst="ellipse">
            <a:avLst/>
          </a:prstGeom>
          <a:solidFill>
            <a:srgbClr val="FEF6F0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AFE06E3-7145-4B23-AB18-54719DFE251C}"/>
              </a:ext>
            </a:extLst>
          </p:cNvPr>
          <p:cNvSpPr/>
          <p:nvPr/>
        </p:nvSpPr>
        <p:spPr>
          <a:xfrm>
            <a:off x="4445573" y="1897787"/>
            <a:ext cx="641522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sz="6500" dirty="0">
                <a:solidFill>
                  <a:srgbClr val="373A3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endParaRPr lang="ko-KR" altLang="en-US" sz="6500" dirty="0">
              <a:latin typeface="Cambria Math" panose="02040503050406030204" pitchFamily="18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DBC493E-5056-4BE6-B7F4-9CB58CD1AAB9}"/>
              </a:ext>
            </a:extLst>
          </p:cNvPr>
          <p:cNvSpPr/>
          <p:nvPr/>
        </p:nvSpPr>
        <p:spPr>
          <a:xfrm>
            <a:off x="3624062" y="4135275"/>
            <a:ext cx="204186" cy="2041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8112919-86F1-4847-9108-9CB9C917279F}"/>
              </a:ext>
            </a:extLst>
          </p:cNvPr>
          <p:cNvSpPr/>
          <p:nvPr/>
        </p:nvSpPr>
        <p:spPr>
          <a:xfrm>
            <a:off x="4392376" y="3960851"/>
            <a:ext cx="536063" cy="5360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ADD7653-F489-4E42-B4F8-06290DE357FD}"/>
                  </a:ext>
                </a:extLst>
              </p:cNvPr>
              <p:cNvSpPr txBox="1"/>
              <p:nvPr/>
            </p:nvSpPr>
            <p:spPr>
              <a:xfrm>
                <a:off x="3375291" y="4098868"/>
                <a:ext cx="2099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ADD7653-F489-4E42-B4F8-06290DE35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291" y="4098868"/>
                <a:ext cx="209993" cy="276999"/>
              </a:xfrm>
              <a:prstGeom prst="rect">
                <a:avLst/>
              </a:prstGeom>
              <a:blipFill>
                <a:blip r:embed="rId12"/>
                <a:stretch>
                  <a:fillRect l="-20588" r="-20588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C836263-823C-4DD2-8474-710C63016B96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 flipV="1">
            <a:off x="3828248" y="4228883"/>
            <a:ext cx="564128" cy="848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BF9EB51-FC0B-494C-8B84-33AF76159316}"/>
                  </a:ext>
                </a:extLst>
              </p:cNvPr>
              <p:cNvSpPr txBox="1"/>
              <p:nvPr/>
            </p:nvSpPr>
            <p:spPr>
              <a:xfrm>
                <a:off x="4554481" y="4090382"/>
                <a:ext cx="2118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BF9EB51-FC0B-494C-8B84-33AF76159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481" y="4090382"/>
                <a:ext cx="211853" cy="276999"/>
              </a:xfrm>
              <a:prstGeom prst="rect">
                <a:avLst/>
              </a:prstGeom>
              <a:blipFill>
                <a:blip r:embed="rId13"/>
                <a:stretch>
                  <a:fillRect l="-20000" r="-17143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A182A034-6C45-48DB-AF71-17646D6E7714}"/>
              </a:ext>
            </a:extLst>
          </p:cNvPr>
          <p:cNvCxnSpPr>
            <a:stCxn id="31" idx="6"/>
            <a:endCxn id="46" idx="2"/>
          </p:cNvCxnSpPr>
          <p:nvPr/>
        </p:nvCxnSpPr>
        <p:spPr>
          <a:xfrm>
            <a:off x="3168688" y="2356540"/>
            <a:ext cx="950035" cy="90175"/>
          </a:xfrm>
          <a:prstGeom prst="bentConnector3">
            <a:avLst>
              <a:gd name="adj1" fmla="val 44393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40526877-9BC1-4C7C-8E5C-75119B117E43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3168688" y="1505158"/>
            <a:ext cx="557467" cy="938933"/>
          </a:xfrm>
          <a:prstGeom prst="bentConnector2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8F513C35-6B4F-44A4-880B-5A8D8A5AB5ED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3168688" y="2444091"/>
            <a:ext cx="659560" cy="1161876"/>
          </a:xfrm>
          <a:prstGeom prst="bentConnector2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F83C85E8-4CED-4169-B118-CCE569F0B6B1}"/>
              </a:ext>
            </a:extLst>
          </p:cNvPr>
          <p:cNvCxnSpPr>
            <a:stCxn id="50" idx="0"/>
          </p:cNvCxnSpPr>
          <p:nvPr/>
        </p:nvCxnSpPr>
        <p:spPr>
          <a:xfrm rot="16200000" flipV="1">
            <a:off x="3564538" y="2864981"/>
            <a:ext cx="1493733" cy="698008"/>
          </a:xfrm>
          <a:prstGeom prst="bentConnector3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64308E58-350F-4623-B9C8-066F5AE86840}"/>
              </a:ext>
            </a:extLst>
          </p:cNvPr>
          <p:cNvCxnSpPr/>
          <p:nvPr/>
        </p:nvCxnSpPr>
        <p:spPr>
          <a:xfrm>
            <a:off x="6356412" y="2616106"/>
            <a:ext cx="105644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70D2E32-0E2F-4D20-B5B0-1BDA139014A8}"/>
              </a:ext>
            </a:extLst>
          </p:cNvPr>
          <p:cNvGrpSpPr/>
          <p:nvPr/>
        </p:nvGrpSpPr>
        <p:grpSpPr>
          <a:xfrm>
            <a:off x="6168019" y="1945348"/>
            <a:ext cx="1433227" cy="997483"/>
            <a:chOff x="6162537" y="2265778"/>
            <a:chExt cx="1433227" cy="997483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64D19D56-5B32-40EF-B798-CB89A5DFB4B0}"/>
                </a:ext>
              </a:extLst>
            </p:cNvPr>
            <p:cNvSpPr/>
            <p:nvPr/>
          </p:nvSpPr>
          <p:spPr>
            <a:xfrm>
              <a:off x="6162537" y="2265778"/>
              <a:ext cx="1433227" cy="99748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39B5CC38-FEF7-4E8C-ACCB-1C602009F0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1752" y="2329159"/>
              <a:ext cx="0" cy="870719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8CCC6C6C-6117-4164-964A-4A96AE883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6306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0651" y="2496488"/>
              <a:ext cx="780817" cy="536063"/>
            </a:xfrm>
            <a:prstGeom prst="rect">
              <a:avLst/>
            </a:prstGeom>
          </p:spPr>
        </p:pic>
      </p:grp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63CFAE8-048E-4C36-9388-A76DD3C632B0}"/>
              </a:ext>
            </a:extLst>
          </p:cNvPr>
          <p:cNvCxnSpPr>
            <a:stCxn id="46" idx="6"/>
            <a:endCxn id="70" idx="1"/>
          </p:cNvCxnSpPr>
          <p:nvPr/>
        </p:nvCxnSpPr>
        <p:spPr>
          <a:xfrm flipV="1">
            <a:off x="5413945" y="2444090"/>
            <a:ext cx="754074" cy="262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C0C5E54-9293-433B-9FE2-836560A082A5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7601246" y="2444090"/>
            <a:ext cx="1257169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0875C8DD-4A33-40AA-A36D-9374ACEB6294}"/>
              </a:ext>
            </a:extLst>
          </p:cNvPr>
          <p:cNvCxnSpPr/>
          <p:nvPr/>
        </p:nvCxnSpPr>
        <p:spPr>
          <a:xfrm>
            <a:off x="6356412" y="2712121"/>
            <a:ext cx="105644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D70FC7B-B570-4235-AA66-60CFF5354F1B}"/>
              </a:ext>
            </a:extLst>
          </p:cNvPr>
          <p:cNvSpPr txBox="1"/>
          <p:nvPr/>
        </p:nvSpPr>
        <p:spPr>
          <a:xfrm>
            <a:off x="8669266" y="1926925"/>
            <a:ext cx="534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AFE4F408-2A29-4611-B88D-4CF0E984639A}"/>
                  </a:ext>
                </a:extLst>
              </p:cNvPr>
              <p:cNvSpPr txBox="1"/>
              <p:nvPr/>
            </p:nvSpPr>
            <p:spPr>
              <a:xfrm>
                <a:off x="8980826" y="2139119"/>
                <a:ext cx="2553199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AFE4F408-2A29-4611-B88D-4CF0E9846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826" y="2139119"/>
                <a:ext cx="2553199" cy="52501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19EAC0EF-CF6B-466A-82CD-2B232E47C8DB}"/>
              </a:ext>
            </a:extLst>
          </p:cNvPr>
          <p:cNvSpPr txBox="1"/>
          <p:nvPr/>
        </p:nvSpPr>
        <p:spPr>
          <a:xfrm>
            <a:off x="4713673" y="3739312"/>
            <a:ext cx="8835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바이어스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2F248BF-EE85-4B4A-A01B-E03505298FAA}"/>
                  </a:ext>
                </a:extLst>
              </p:cNvPr>
              <p:cNvSpPr txBox="1"/>
              <p:nvPr/>
            </p:nvSpPr>
            <p:spPr>
              <a:xfrm>
                <a:off x="6268734" y="1555843"/>
                <a:ext cx="12170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활성화 함수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smtClean="0"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endPara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2F248BF-EE85-4B4A-A01B-E03505298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734" y="1555843"/>
                <a:ext cx="1217000" cy="338554"/>
              </a:xfrm>
              <a:prstGeom prst="rect">
                <a:avLst/>
              </a:prstGeom>
              <a:blipFill>
                <a:blip r:embed="rId17"/>
                <a:stretch>
                  <a:fillRect l="-2000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85738C8-7679-49C9-84F3-6E2C26DBF1E8}"/>
                  </a:ext>
                </a:extLst>
              </p:cNvPr>
              <p:cNvSpPr txBox="1"/>
              <p:nvPr/>
            </p:nvSpPr>
            <p:spPr>
              <a:xfrm>
                <a:off x="5263399" y="2971714"/>
                <a:ext cx="1386470" cy="630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ctrlPr>
                            <a:rPr lang="en-US" altLang="ko-KR" sz="1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5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𝓌</m:t>
                              </m:r>
                            </m:e>
                            <m:sub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85738C8-7679-49C9-84F3-6E2C26DBF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399" y="2971714"/>
                <a:ext cx="1386470" cy="63030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7C0C0B66-F4CB-417F-B635-4C821481A016}"/>
              </a:ext>
            </a:extLst>
          </p:cNvPr>
          <p:cNvCxnSpPr/>
          <p:nvPr/>
        </p:nvCxnSpPr>
        <p:spPr>
          <a:xfrm>
            <a:off x="410305" y="4687410"/>
            <a:ext cx="11283518" cy="0"/>
          </a:xfrm>
          <a:prstGeom prst="line">
            <a:avLst/>
          </a:prstGeom>
          <a:ln>
            <a:solidFill>
              <a:srgbClr val="212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E4933D-C54C-430A-9110-FB84FF9C5C08}"/>
              </a:ext>
            </a:extLst>
          </p:cNvPr>
          <p:cNvCxnSpPr/>
          <p:nvPr/>
        </p:nvCxnSpPr>
        <p:spPr>
          <a:xfrm>
            <a:off x="3926889" y="4751033"/>
            <a:ext cx="0" cy="2037425"/>
          </a:xfrm>
          <a:prstGeom prst="line">
            <a:avLst/>
          </a:prstGeom>
          <a:ln>
            <a:solidFill>
              <a:srgbClr val="212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128BB04B-6F1D-4F33-9CA8-4251D64F7FF9}"/>
              </a:ext>
            </a:extLst>
          </p:cNvPr>
          <p:cNvCxnSpPr/>
          <p:nvPr/>
        </p:nvCxnSpPr>
        <p:spPr>
          <a:xfrm>
            <a:off x="8360794" y="4751033"/>
            <a:ext cx="0" cy="2037425"/>
          </a:xfrm>
          <a:prstGeom prst="line">
            <a:avLst/>
          </a:prstGeom>
          <a:ln>
            <a:solidFill>
              <a:srgbClr val="212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073A02A-9A5A-4CAE-8247-36B2369950D1}"/>
                  </a:ext>
                </a:extLst>
              </p:cNvPr>
              <p:cNvSpPr txBox="1"/>
              <p:nvPr/>
            </p:nvSpPr>
            <p:spPr>
              <a:xfrm>
                <a:off x="889444" y="5468099"/>
                <a:ext cx="2090188" cy="789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Sigmoid</a:t>
                </a:r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함수</a:t>
                </a:r>
                <a:b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073A02A-9A5A-4CAE-8247-36B236995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44" y="5468099"/>
                <a:ext cx="2090188" cy="789896"/>
              </a:xfrm>
              <a:prstGeom prst="rect">
                <a:avLst/>
              </a:prstGeom>
              <a:blipFill>
                <a:blip r:embed="rId19"/>
                <a:stretch>
                  <a:fillRect l="-1166" t="-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TextBox 115">
            <a:extLst>
              <a:ext uri="{FF2B5EF4-FFF2-40B4-BE49-F238E27FC236}">
                <a16:creationId xmlns:a16="http://schemas.microsoft.com/office/drawing/2014/main" id="{00B72C84-917E-4CA1-82BB-75202A098704}"/>
              </a:ext>
            </a:extLst>
          </p:cNvPr>
          <p:cNvSpPr txBox="1"/>
          <p:nvPr/>
        </p:nvSpPr>
        <p:spPr>
          <a:xfrm>
            <a:off x="1312371" y="4904438"/>
            <a:ext cx="1106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활성화 함수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E9D5F5E-F045-42EB-A8F0-D984BF3E27F9}"/>
              </a:ext>
            </a:extLst>
          </p:cNvPr>
          <p:cNvSpPr txBox="1"/>
          <p:nvPr/>
        </p:nvSpPr>
        <p:spPr>
          <a:xfrm>
            <a:off x="5630166" y="4907346"/>
            <a:ext cx="9316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손실 함수</a:t>
            </a:r>
            <a:endParaRPr lang="ko-KR" altLang="en-US" sz="2500" dirty="0">
              <a:solidFill>
                <a:schemeClr val="accent6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4AB8ADB-A083-469F-B450-459A7E1DE297}"/>
                  </a:ext>
                </a:extLst>
              </p:cNvPr>
              <p:cNvSpPr txBox="1"/>
              <p:nvPr/>
            </p:nvSpPr>
            <p:spPr>
              <a:xfrm>
                <a:off x="5241469" y="5251714"/>
                <a:ext cx="1709058" cy="656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1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4AB8ADB-A083-469F-B450-459A7E1DE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469" y="5251714"/>
                <a:ext cx="1709058" cy="65627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82B66AB0-69D1-41D0-B35A-3DB0582D6ABF}"/>
                  </a:ext>
                </a:extLst>
              </p:cNvPr>
              <p:cNvSpPr/>
              <p:nvPr/>
            </p:nvSpPr>
            <p:spPr>
              <a:xfrm>
                <a:off x="4465822" y="6173461"/>
                <a:ext cx="3404394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30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sz="13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sz="13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:r>
                  <a:rPr lang="ko-KR" altLang="en-US" sz="13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출력 노드 개수</a:t>
                </a:r>
                <a:r>
                  <a:rPr lang="en-US" altLang="ko-KR" sz="13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3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13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:r>
                  <a:rPr lang="ko-KR" altLang="en-US" sz="13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목표 출력</a:t>
                </a:r>
                <a:r>
                  <a:rPr lang="en-US" altLang="ko-KR" sz="13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300" i="1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altLang="ko-KR" sz="13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: </a:t>
                </a:r>
                <a:r>
                  <a:rPr lang="ko-KR" altLang="en-US" sz="13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실제 출력</a:t>
                </a:r>
                <a:r>
                  <a:rPr lang="en-US" altLang="ko-KR" sz="13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 </a:t>
                </a:r>
                <a:endParaRPr lang="ko-KR" altLang="en-US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82B66AB0-69D1-41D0-B35A-3DB0582D6A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822" y="6173461"/>
                <a:ext cx="3404394" cy="292388"/>
              </a:xfrm>
              <a:prstGeom prst="rect">
                <a:avLst/>
              </a:prstGeom>
              <a:blipFill>
                <a:blip r:embed="rId21"/>
                <a:stretch>
                  <a:fillRect t="-2083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9DF0907E-0335-4A3A-A791-C53FF2645240}"/>
                  </a:ext>
                </a:extLst>
              </p:cNvPr>
              <p:cNvSpPr/>
              <p:nvPr/>
            </p:nvSpPr>
            <p:spPr>
              <a:xfrm>
                <a:off x="9868920" y="5283756"/>
                <a:ext cx="777008" cy="69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𝓌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9DF0907E-0335-4A3A-A791-C53FF26452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920" y="5283756"/>
                <a:ext cx="777008" cy="69717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TextBox 120">
            <a:extLst>
              <a:ext uri="{FF2B5EF4-FFF2-40B4-BE49-F238E27FC236}">
                <a16:creationId xmlns:a16="http://schemas.microsoft.com/office/drawing/2014/main" id="{3FF71891-BD8A-4883-A1D8-29B56B6DE1B2}"/>
              </a:ext>
            </a:extLst>
          </p:cNvPr>
          <p:cNvSpPr txBox="1"/>
          <p:nvPr/>
        </p:nvSpPr>
        <p:spPr>
          <a:xfrm>
            <a:off x="9791592" y="4906052"/>
            <a:ext cx="9316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편미분 값</a:t>
            </a:r>
            <a:endParaRPr lang="ko-KR" altLang="en-US" sz="2500" dirty="0">
              <a:solidFill>
                <a:schemeClr val="accent6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75E020B8-6C13-4829-AC31-124D1FAAE49C}"/>
                  </a:ext>
                </a:extLst>
              </p:cNvPr>
              <p:cNvSpPr/>
              <p:nvPr/>
            </p:nvSpPr>
            <p:spPr>
              <a:xfrm>
                <a:off x="8556466" y="6011173"/>
                <a:ext cx="3206583" cy="3084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𝓌</m:t>
                        </m:r>
                      </m:e>
                      <m:sub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ko-KR" altLang="en-US" sz="13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sz="13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:r>
                  <a:rPr lang="ko-KR" altLang="en-US" sz="13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노드 </a:t>
                </a:r>
                <a14:m>
                  <m:oMath xmlns:m="http://schemas.openxmlformats.org/officeDocument/2006/math">
                    <m:r>
                      <a:rPr lang="en-US" altLang="ko-KR" sz="13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sz="13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와 노드</a:t>
                </a:r>
                <a14:m>
                  <m:oMath xmlns:m="http://schemas.openxmlformats.org/officeDocument/2006/math">
                    <m:r>
                      <a:rPr lang="en-US" altLang="ko-KR" sz="13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ko-KR" altLang="en-US" sz="13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를 연결하는 선의 가중치</a:t>
                </a:r>
              </a:p>
            </p:txBody>
          </p:sp>
        </mc:Choice>
        <mc:Fallback xmlns=""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75E020B8-6C13-4829-AC31-124D1FAAE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6466" y="6011173"/>
                <a:ext cx="3206583" cy="308482"/>
              </a:xfrm>
              <a:prstGeom prst="rect">
                <a:avLst/>
              </a:prstGeom>
              <a:blipFill>
                <a:blip r:embed="rId23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7338BCD8-6086-4AE7-B029-A99FFC27B098}"/>
                  </a:ext>
                </a:extLst>
              </p:cNvPr>
              <p:cNvSpPr/>
              <p:nvPr/>
            </p:nvSpPr>
            <p:spPr>
              <a:xfrm>
                <a:off x="8488221" y="6311608"/>
                <a:ext cx="3538406" cy="3084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𝓌</m:t>
                        </m:r>
                      </m:e>
                      <m:sub>
                        <m:r>
                          <a:rPr lang="en-US" altLang="ko-KR" sz="13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ko-KR" altLang="en-US" sz="13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가 변했을 때 손실함수 </a:t>
                </a:r>
                <a14:m>
                  <m:oMath xmlns:m="http://schemas.openxmlformats.org/officeDocument/2006/math">
                    <m:r>
                      <a:rPr lang="en-US" altLang="ko-KR" sz="13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ko-KR" altLang="en-US" sz="13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가 얼마나 변하는가</a:t>
                </a:r>
                <a:r>
                  <a:rPr lang="en-US" altLang="ko-KR" sz="13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?</a:t>
                </a:r>
                <a:r>
                  <a:rPr lang="ko-KR" altLang="en-US" sz="13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7338BCD8-6086-4AE7-B029-A99FFC27B0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221" y="6311608"/>
                <a:ext cx="3538406" cy="308482"/>
              </a:xfrm>
              <a:prstGeom prst="rect">
                <a:avLst/>
              </a:prstGeom>
              <a:blipFill>
                <a:blip r:embed="rId24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7D3AC757-5F86-436B-B772-682C7DF0D968}"/>
              </a:ext>
            </a:extLst>
          </p:cNvPr>
          <p:cNvCxnSpPr>
            <a:stCxn id="124" idx="3"/>
            <a:endCxn id="120" idx="3"/>
          </p:cNvCxnSpPr>
          <p:nvPr/>
        </p:nvCxnSpPr>
        <p:spPr>
          <a:xfrm flipH="1" flipV="1">
            <a:off x="10645928" y="5632346"/>
            <a:ext cx="1380699" cy="833503"/>
          </a:xfrm>
          <a:prstGeom prst="bentConnector3">
            <a:avLst>
              <a:gd name="adj1" fmla="val -4983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9F1A9EAF-E755-4B69-9303-4B597B19D2E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11458249" y="10306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014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74"/>
    </mc:Choice>
    <mc:Fallback xmlns="">
      <p:transition spd="slow" advTm="26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05E51AB-B409-41E5-8AEC-087F7031C6C5}"/>
              </a:ext>
            </a:extLst>
          </p:cNvPr>
          <p:cNvSpPr txBox="1"/>
          <p:nvPr/>
        </p:nvSpPr>
        <p:spPr>
          <a:xfrm>
            <a:off x="5542803" y="203925"/>
            <a:ext cx="1106393" cy="323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체인룰 사용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B9EAC90-A989-4334-A3EA-464C2010F8AA}"/>
                  </a:ext>
                </a:extLst>
              </p:cNvPr>
              <p:cNvSpPr/>
              <p:nvPr/>
            </p:nvSpPr>
            <p:spPr>
              <a:xfrm>
                <a:off x="3742231" y="758891"/>
                <a:ext cx="777008" cy="69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𝓌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B9EAC90-A989-4334-A3EA-464C2010F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231" y="758891"/>
                <a:ext cx="777008" cy="6971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39E02FA-C60F-4B7A-9379-B173DB494559}"/>
              </a:ext>
            </a:extLst>
          </p:cNvPr>
          <p:cNvSpPr/>
          <p:nvPr/>
        </p:nvSpPr>
        <p:spPr>
          <a:xfrm>
            <a:off x="3360835" y="4180337"/>
            <a:ext cx="4153825" cy="207535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FBF895F0-6379-4517-B7B1-C3A822BC6648}"/>
              </a:ext>
            </a:extLst>
          </p:cNvPr>
          <p:cNvSpPr/>
          <p:nvPr/>
        </p:nvSpPr>
        <p:spPr>
          <a:xfrm>
            <a:off x="2447282" y="4533218"/>
            <a:ext cx="439578" cy="43957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179F1197-790C-4026-9652-0069E1D412F2}"/>
              </a:ext>
            </a:extLst>
          </p:cNvPr>
          <p:cNvSpPr/>
          <p:nvPr/>
        </p:nvSpPr>
        <p:spPr>
          <a:xfrm>
            <a:off x="3622497" y="4597068"/>
            <a:ext cx="1295222" cy="1295222"/>
          </a:xfrm>
          <a:prstGeom prst="ellipse">
            <a:avLst/>
          </a:prstGeom>
          <a:solidFill>
            <a:srgbClr val="FEF6F0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6272F0F0-10E2-4041-A8EB-FE0AF7B6E8D5}"/>
              </a:ext>
            </a:extLst>
          </p:cNvPr>
          <p:cNvSpPr/>
          <p:nvPr/>
        </p:nvSpPr>
        <p:spPr>
          <a:xfrm>
            <a:off x="3949347" y="4671715"/>
            <a:ext cx="641522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sz="6500" dirty="0">
                <a:solidFill>
                  <a:srgbClr val="373A3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endParaRPr lang="ko-KR" altLang="en-US" sz="6500" dirty="0">
              <a:latin typeface="Cambria Math" panose="02040503050406030204" pitchFamily="18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FB4DF7AC-04D4-436C-9E05-643D876B44F6}"/>
              </a:ext>
            </a:extLst>
          </p:cNvPr>
          <p:cNvCxnSpPr>
            <a:cxnSpLocks/>
            <a:stCxn id="142" idx="3"/>
          </p:cNvCxnSpPr>
          <p:nvPr/>
        </p:nvCxnSpPr>
        <p:spPr>
          <a:xfrm>
            <a:off x="7192817" y="5240712"/>
            <a:ext cx="1257169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18647466-2251-4832-BFDD-7B5AD514CD51}"/>
              </a:ext>
            </a:extLst>
          </p:cNvPr>
          <p:cNvSpPr txBox="1"/>
          <p:nvPr/>
        </p:nvSpPr>
        <p:spPr>
          <a:xfrm>
            <a:off x="7699935" y="4899728"/>
            <a:ext cx="534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F9FE2AFC-1CA3-479E-8982-E436C6B86F96}"/>
                  </a:ext>
                </a:extLst>
              </p:cNvPr>
              <p:cNvSpPr txBox="1"/>
              <p:nvPr/>
            </p:nvSpPr>
            <p:spPr>
              <a:xfrm>
                <a:off x="5857604" y="4365397"/>
                <a:ext cx="12170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활성화 함수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smtClean="0"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endPara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F9FE2AFC-1CA3-479E-8982-E436C6B86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604" y="4365397"/>
                <a:ext cx="1217000" cy="338554"/>
              </a:xfrm>
              <a:prstGeom prst="rect">
                <a:avLst/>
              </a:prstGeom>
              <a:blipFill>
                <a:blip r:embed="rId7"/>
                <a:stretch>
                  <a:fillRect l="-2000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B2D96DBE-F673-49EE-BD30-1D9B34093BCF}"/>
                  </a:ext>
                </a:extLst>
              </p:cNvPr>
              <p:cNvSpPr txBox="1"/>
              <p:nvPr/>
            </p:nvSpPr>
            <p:spPr>
              <a:xfrm>
                <a:off x="4713689" y="5670310"/>
                <a:ext cx="408060" cy="249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  <m:sub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B2D96DBE-F673-49EE-BD30-1D9B34093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89" y="5670310"/>
                <a:ext cx="408060" cy="249364"/>
              </a:xfrm>
              <a:prstGeom prst="rect">
                <a:avLst/>
              </a:prstGeom>
              <a:blipFill>
                <a:blip r:embed="rId8"/>
                <a:stretch>
                  <a:fillRect l="-5970" r="-2985" b="-21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타원 152">
            <a:extLst>
              <a:ext uri="{FF2B5EF4-FFF2-40B4-BE49-F238E27FC236}">
                <a16:creationId xmlns:a16="http://schemas.microsoft.com/office/drawing/2014/main" id="{FB24E7BA-381E-4F80-A521-7F35A78A4F26}"/>
              </a:ext>
            </a:extLst>
          </p:cNvPr>
          <p:cNvSpPr/>
          <p:nvPr/>
        </p:nvSpPr>
        <p:spPr>
          <a:xfrm>
            <a:off x="2449817" y="3783782"/>
            <a:ext cx="439578" cy="43957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C3688C93-1CEF-4FAC-AA67-4EF5EB754C27}"/>
              </a:ext>
            </a:extLst>
          </p:cNvPr>
          <p:cNvSpPr/>
          <p:nvPr/>
        </p:nvSpPr>
        <p:spPr>
          <a:xfrm>
            <a:off x="2447282" y="5299875"/>
            <a:ext cx="439578" cy="43957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C7E26F70-CFCF-48F0-BA9A-C4437668F803}"/>
              </a:ext>
            </a:extLst>
          </p:cNvPr>
          <p:cNvSpPr/>
          <p:nvPr/>
        </p:nvSpPr>
        <p:spPr>
          <a:xfrm>
            <a:off x="2447282" y="6181279"/>
            <a:ext cx="439578" cy="43957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E0069E3-F773-4613-9009-FCC7FC81D306}"/>
              </a:ext>
            </a:extLst>
          </p:cNvPr>
          <p:cNvSpPr txBox="1"/>
          <p:nvPr/>
        </p:nvSpPr>
        <p:spPr>
          <a:xfrm>
            <a:off x="2465940" y="499769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…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ADA8584-80FE-4951-B9BA-6EBAA5905C94}"/>
              </a:ext>
            </a:extLst>
          </p:cNvPr>
          <p:cNvSpPr txBox="1"/>
          <p:nvPr/>
        </p:nvSpPr>
        <p:spPr>
          <a:xfrm>
            <a:off x="2465940" y="5863793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…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2F26367-968D-443E-9B44-516431C121A4}"/>
              </a:ext>
            </a:extLst>
          </p:cNvPr>
          <p:cNvSpPr txBox="1"/>
          <p:nvPr/>
        </p:nvSpPr>
        <p:spPr>
          <a:xfrm>
            <a:off x="1606733" y="3879813"/>
            <a:ext cx="6511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노드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657CBA2-1859-4E55-A29D-5EBE042AD57C}"/>
              </a:ext>
            </a:extLst>
          </p:cNvPr>
          <p:cNvSpPr txBox="1"/>
          <p:nvPr/>
        </p:nvSpPr>
        <p:spPr>
          <a:xfrm>
            <a:off x="1606733" y="4630662"/>
            <a:ext cx="6511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노드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2205151-F08C-4787-96D2-26A739911143}"/>
                  </a:ext>
                </a:extLst>
              </p:cNvPr>
              <p:cNvSpPr txBox="1"/>
              <p:nvPr/>
            </p:nvSpPr>
            <p:spPr>
              <a:xfrm>
                <a:off x="1606733" y="5367030"/>
                <a:ext cx="66845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노드</a:t>
                </a:r>
                <a:r>
                  <a:rPr lang="en-US" altLang="ko-KR" sz="15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5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2205151-F08C-4787-96D2-26A739911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733" y="5367030"/>
                <a:ext cx="668453" cy="323165"/>
              </a:xfrm>
              <a:prstGeom prst="rect">
                <a:avLst/>
              </a:prstGeom>
              <a:blipFill>
                <a:blip r:embed="rId9"/>
                <a:stretch>
                  <a:fillRect l="-3670" t="-1887" b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3A58012-73E0-4B19-A57A-E9BB145497FA}"/>
                  </a:ext>
                </a:extLst>
              </p:cNvPr>
              <p:cNvSpPr txBox="1"/>
              <p:nvPr/>
            </p:nvSpPr>
            <p:spPr>
              <a:xfrm>
                <a:off x="1619587" y="6231791"/>
                <a:ext cx="7027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노드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3A58012-73E0-4B19-A57A-E9BB14549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587" y="6231791"/>
                <a:ext cx="702756" cy="338554"/>
              </a:xfrm>
              <a:prstGeom prst="rect">
                <a:avLst/>
              </a:prstGeom>
              <a:blipFill>
                <a:blip r:embed="rId10"/>
                <a:stretch>
                  <a:fillRect l="-3478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11722D5-626B-40B2-AB1A-6F1429ED4679}"/>
                  </a:ext>
                </a:extLst>
              </p:cNvPr>
              <p:cNvSpPr/>
              <p:nvPr/>
            </p:nvSpPr>
            <p:spPr>
              <a:xfrm>
                <a:off x="2927663" y="3611925"/>
                <a:ext cx="540020" cy="3084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300" i="1">
                              <a:latin typeface="Cambria Math" panose="02040503050406030204" pitchFamily="18" charset="0"/>
                            </a:rPr>
                            <m:t>𝓌</m:t>
                          </m:r>
                        </m:e>
                        <m:sub>
                          <m:r>
                            <a:rPr lang="en-US" altLang="ko-KR" sz="1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3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11722D5-626B-40B2-AB1A-6F1429ED4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63" y="3611925"/>
                <a:ext cx="540020" cy="308482"/>
              </a:xfrm>
              <a:prstGeom prst="rect">
                <a:avLst/>
              </a:prstGeom>
              <a:blipFill>
                <a:blip r:embed="rId11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D2714E87-43B8-4D13-B83D-618664CBBF61}"/>
                  </a:ext>
                </a:extLst>
              </p:cNvPr>
              <p:cNvSpPr txBox="1"/>
              <p:nvPr/>
            </p:nvSpPr>
            <p:spPr>
              <a:xfrm>
                <a:off x="5114281" y="6310462"/>
                <a:ext cx="65274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노드</a:t>
                </a:r>
                <a:r>
                  <a:rPr lang="en-US" altLang="ko-KR" sz="15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5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endPara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D2714E87-43B8-4D13-B83D-618664CBB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281" y="6310462"/>
                <a:ext cx="652743" cy="323165"/>
              </a:xfrm>
              <a:prstGeom prst="rect">
                <a:avLst/>
              </a:prstGeom>
              <a:blipFill>
                <a:blip r:embed="rId12"/>
                <a:stretch>
                  <a:fillRect l="-3738" t="-1887" b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606D982A-1266-4721-B904-86E1BCCB1D70}"/>
              </a:ext>
            </a:extLst>
          </p:cNvPr>
          <p:cNvGrpSpPr/>
          <p:nvPr/>
        </p:nvGrpSpPr>
        <p:grpSpPr>
          <a:xfrm>
            <a:off x="5759590" y="4741970"/>
            <a:ext cx="1433227" cy="997483"/>
            <a:chOff x="6145585" y="3806020"/>
            <a:chExt cx="1433227" cy="997483"/>
          </a:xfrm>
        </p:grpSpPr>
        <p:grpSp>
          <p:nvGrpSpPr>
            <p:cNvPr id="211" name="그룹 210">
              <a:extLst>
                <a:ext uri="{FF2B5EF4-FFF2-40B4-BE49-F238E27FC236}">
                  <a16:creationId xmlns:a16="http://schemas.microsoft.com/office/drawing/2014/main" id="{D476B86E-41A6-40B0-AD5D-011B2B4DF1D6}"/>
                </a:ext>
              </a:extLst>
            </p:cNvPr>
            <p:cNvGrpSpPr/>
            <p:nvPr/>
          </p:nvGrpSpPr>
          <p:grpSpPr>
            <a:xfrm>
              <a:off x="6145585" y="3806020"/>
              <a:ext cx="1433227" cy="997483"/>
              <a:chOff x="6044870" y="3806020"/>
              <a:chExt cx="1433227" cy="997483"/>
            </a:xfrm>
          </p:grpSpPr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41718589-4553-4952-AAD5-F31DF266ED96}"/>
                  </a:ext>
                </a:extLst>
              </p:cNvPr>
              <p:cNvGrpSpPr/>
              <p:nvPr/>
            </p:nvGrpSpPr>
            <p:grpSpPr>
              <a:xfrm>
                <a:off x="6044870" y="3806020"/>
                <a:ext cx="1433227" cy="997483"/>
                <a:chOff x="6162537" y="2265778"/>
                <a:chExt cx="1433227" cy="997483"/>
              </a:xfrm>
            </p:grpSpPr>
            <p:sp>
              <p:nvSpPr>
                <p:cNvPr id="142" name="사각형: 둥근 모서리 141">
                  <a:extLst>
                    <a:ext uri="{FF2B5EF4-FFF2-40B4-BE49-F238E27FC236}">
                      <a16:creationId xmlns:a16="http://schemas.microsoft.com/office/drawing/2014/main" id="{D63F6EC6-2EC4-4ECD-A147-FEF7E77C3F66}"/>
                    </a:ext>
                  </a:extLst>
                </p:cNvPr>
                <p:cNvSpPr/>
                <p:nvPr/>
              </p:nvSpPr>
              <p:spPr>
                <a:xfrm>
                  <a:off x="6162537" y="2265778"/>
                  <a:ext cx="1433227" cy="997483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43" name="직선 연결선 142">
                  <a:extLst>
                    <a:ext uri="{FF2B5EF4-FFF2-40B4-BE49-F238E27FC236}">
                      <a16:creationId xmlns:a16="http://schemas.microsoft.com/office/drawing/2014/main" id="{616DC3E7-1A1B-43E1-A333-632505AAF9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88696" y="2329159"/>
                  <a:ext cx="0" cy="870719"/>
                </a:xfrm>
                <a:prstGeom prst="line">
                  <a:avLst/>
                </a:prstGeom>
                <a:ln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2" name="그룹 191">
                <a:extLst>
                  <a:ext uri="{FF2B5EF4-FFF2-40B4-BE49-F238E27FC236}">
                    <a16:creationId xmlns:a16="http://schemas.microsoft.com/office/drawing/2014/main" id="{4DE9A2E6-EAC9-4F50-80F1-D49788E50412}"/>
                  </a:ext>
                </a:extLst>
              </p:cNvPr>
              <p:cNvGrpSpPr/>
              <p:nvPr/>
            </p:nvGrpSpPr>
            <p:grpSpPr>
              <a:xfrm>
                <a:off x="6306961" y="4048743"/>
                <a:ext cx="454522" cy="462031"/>
                <a:chOff x="6569476" y="4048743"/>
                <a:chExt cx="454522" cy="462031"/>
              </a:xfrm>
            </p:grpSpPr>
            <p:cxnSp>
              <p:nvCxnSpPr>
                <p:cNvPr id="181" name="직선 연결선 180">
                  <a:extLst>
                    <a:ext uri="{FF2B5EF4-FFF2-40B4-BE49-F238E27FC236}">
                      <a16:creationId xmlns:a16="http://schemas.microsoft.com/office/drawing/2014/main" id="{5BE412C6-4F7C-498A-A8E3-9331975DAB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20480" y="4048743"/>
                  <a:ext cx="0" cy="4620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직선 연결선 186">
                  <a:extLst>
                    <a:ext uri="{FF2B5EF4-FFF2-40B4-BE49-F238E27FC236}">
                      <a16:creationId xmlns:a16="http://schemas.microsoft.com/office/drawing/2014/main" id="{9B32DEA9-62E8-4D07-B9DA-B6CD5B9F18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0480" y="4048743"/>
                  <a:ext cx="203518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직선 연결선 179">
                  <a:extLst>
                    <a:ext uri="{FF2B5EF4-FFF2-40B4-BE49-F238E27FC236}">
                      <a16:creationId xmlns:a16="http://schemas.microsoft.com/office/drawing/2014/main" id="{73634706-22A9-432E-BE0D-F75CF8476B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69476" y="4510774"/>
                  <a:ext cx="26543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66BA40E5-A400-4123-BD6B-4363ED55BB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8357" y="4510774"/>
              <a:ext cx="979328" cy="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4" name="연결선: 꺾임 223">
            <a:extLst>
              <a:ext uri="{FF2B5EF4-FFF2-40B4-BE49-F238E27FC236}">
                <a16:creationId xmlns:a16="http://schemas.microsoft.com/office/drawing/2014/main" id="{6B7597A5-2CF8-4F19-BB3A-3EAD52C15040}"/>
              </a:ext>
            </a:extLst>
          </p:cNvPr>
          <p:cNvCxnSpPr>
            <a:cxnSpLocks/>
            <a:stCxn id="153" idx="6"/>
            <a:endCxn id="129" idx="2"/>
          </p:cNvCxnSpPr>
          <p:nvPr/>
        </p:nvCxnSpPr>
        <p:spPr>
          <a:xfrm>
            <a:off x="2889395" y="4003571"/>
            <a:ext cx="733102" cy="1241108"/>
          </a:xfrm>
          <a:prstGeom prst="bentConnector3">
            <a:avLst>
              <a:gd name="adj1" fmla="val 83907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연결선: 꺾임 224">
            <a:extLst>
              <a:ext uri="{FF2B5EF4-FFF2-40B4-BE49-F238E27FC236}">
                <a16:creationId xmlns:a16="http://schemas.microsoft.com/office/drawing/2014/main" id="{6739A9AC-2490-43B5-A353-11A59ECD3FF5}"/>
              </a:ext>
            </a:extLst>
          </p:cNvPr>
          <p:cNvCxnSpPr>
            <a:cxnSpLocks/>
            <a:stCxn id="122" idx="6"/>
          </p:cNvCxnSpPr>
          <p:nvPr/>
        </p:nvCxnSpPr>
        <p:spPr>
          <a:xfrm>
            <a:off x="2886860" y="4753007"/>
            <a:ext cx="722574" cy="387154"/>
          </a:xfrm>
          <a:prstGeom prst="bentConnector3">
            <a:avLst>
              <a:gd name="adj1" fmla="val 73343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연결선: 꺾임 230">
            <a:extLst>
              <a:ext uri="{FF2B5EF4-FFF2-40B4-BE49-F238E27FC236}">
                <a16:creationId xmlns:a16="http://schemas.microsoft.com/office/drawing/2014/main" id="{FB246DA3-52E3-4780-B307-8E0562F304F7}"/>
              </a:ext>
            </a:extLst>
          </p:cNvPr>
          <p:cNvCxnSpPr>
            <a:cxnSpLocks/>
            <a:stCxn id="154" idx="6"/>
          </p:cNvCxnSpPr>
          <p:nvPr/>
        </p:nvCxnSpPr>
        <p:spPr>
          <a:xfrm flipV="1">
            <a:off x="2886860" y="5312830"/>
            <a:ext cx="671977" cy="20683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연결선: 꺾임 233">
            <a:extLst>
              <a:ext uri="{FF2B5EF4-FFF2-40B4-BE49-F238E27FC236}">
                <a16:creationId xmlns:a16="http://schemas.microsoft.com/office/drawing/2014/main" id="{00B00CC4-B626-4C93-8020-2FF3F9A88C1B}"/>
              </a:ext>
            </a:extLst>
          </p:cNvPr>
          <p:cNvCxnSpPr>
            <a:cxnSpLocks/>
            <a:stCxn id="155" idx="6"/>
          </p:cNvCxnSpPr>
          <p:nvPr/>
        </p:nvCxnSpPr>
        <p:spPr>
          <a:xfrm flipV="1">
            <a:off x="2886860" y="5381429"/>
            <a:ext cx="671977" cy="1019639"/>
          </a:xfrm>
          <a:prstGeom prst="bentConnector2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295A746F-ABF5-416F-BA90-32C8141A6A74}"/>
                  </a:ext>
                </a:extLst>
              </p:cNvPr>
              <p:cNvSpPr/>
              <p:nvPr/>
            </p:nvSpPr>
            <p:spPr>
              <a:xfrm>
                <a:off x="2832360" y="4439783"/>
                <a:ext cx="543867" cy="3084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300" i="1">
                              <a:latin typeface="Cambria Math" panose="02040503050406030204" pitchFamily="18" charset="0"/>
                            </a:rPr>
                            <m:t>𝓌</m:t>
                          </m:r>
                        </m:e>
                        <m:sub>
                          <m:r>
                            <a:rPr lang="en-US" altLang="ko-KR" sz="1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3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295A746F-ABF5-416F-BA90-32C8141A6A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360" y="4439783"/>
                <a:ext cx="543867" cy="308482"/>
              </a:xfrm>
              <a:prstGeom prst="rect">
                <a:avLst/>
              </a:prstGeom>
              <a:blipFill>
                <a:blip r:embed="rId13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49C37CFE-3521-402E-B8D7-E4A91D6E7607}"/>
                  </a:ext>
                </a:extLst>
              </p:cNvPr>
              <p:cNvSpPr/>
              <p:nvPr/>
            </p:nvSpPr>
            <p:spPr>
              <a:xfrm>
                <a:off x="2798710" y="5508867"/>
                <a:ext cx="516616" cy="3084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300" i="1">
                              <a:latin typeface="Cambria Math" panose="02040503050406030204" pitchFamily="18" charset="0"/>
                            </a:rPr>
                            <m:t>𝓌</m:t>
                          </m:r>
                        </m:e>
                        <m:sub>
                          <m:r>
                            <a:rPr lang="en-US" altLang="ko-KR" sz="1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3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49C37CFE-3521-402E-B8D7-E4A91D6E7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710" y="5508867"/>
                <a:ext cx="516616" cy="308482"/>
              </a:xfrm>
              <a:prstGeom prst="rect">
                <a:avLst/>
              </a:prstGeom>
              <a:blipFill>
                <a:blip r:embed="rId1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3CD50CA0-B9FA-4D15-BBD7-B800808D56E6}"/>
                  </a:ext>
                </a:extLst>
              </p:cNvPr>
              <p:cNvSpPr/>
              <p:nvPr/>
            </p:nvSpPr>
            <p:spPr>
              <a:xfrm>
                <a:off x="2820249" y="6391511"/>
                <a:ext cx="551882" cy="3084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300" i="1">
                              <a:latin typeface="Cambria Math" panose="02040503050406030204" pitchFamily="18" charset="0"/>
                            </a:rPr>
                            <m:t>𝓌</m:t>
                          </m:r>
                        </m:e>
                        <m:sub>
                          <m:r>
                            <a:rPr lang="en-US" altLang="ko-KR" sz="13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3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3CD50CA0-B9FA-4D15-BBD7-B800808D5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249" y="6391511"/>
                <a:ext cx="551882" cy="308482"/>
              </a:xfrm>
              <a:prstGeom prst="rect">
                <a:avLst/>
              </a:prstGeom>
              <a:blipFill>
                <a:blip r:embed="rId15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D19EFE1A-D1C9-4D7C-8089-BFB63E57291B}"/>
              </a:ext>
            </a:extLst>
          </p:cNvPr>
          <p:cNvCxnSpPr>
            <a:cxnSpLocks/>
            <a:stCxn id="129" idx="6"/>
            <a:endCxn id="142" idx="1"/>
          </p:cNvCxnSpPr>
          <p:nvPr/>
        </p:nvCxnSpPr>
        <p:spPr>
          <a:xfrm flipV="1">
            <a:off x="4917719" y="5240712"/>
            <a:ext cx="841871" cy="3967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296B1F4-C6D4-43BC-8EAA-C04B4C148131}"/>
                  </a:ext>
                </a:extLst>
              </p:cNvPr>
              <p:cNvSpPr txBox="1"/>
              <p:nvPr/>
            </p:nvSpPr>
            <p:spPr>
              <a:xfrm>
                <a:off x="8874063" y="4986046"/>
                <a:ext cx="1675972" cy="5862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altLang="ko-KR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14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296B1F4-C6D4-43BC-8EAA-C04B4C148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063" y="4986046"/>
                <a:ext cx="1675972" cy="58625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TextBox 244">
            <a:extLst>
              <a:ext uri="{FF2B5EF4-FFF2-40B4-BE49-F238E27FC236}">
                <a16:creationId xmlns:a16="http://schemas.microsoft.com/office/drawing/2014/main" id="{6C84075E-DB06-44EC-A141-AD5CE5CF32A9}"/>
              </a:ext>
            </a:extLst>
          </p:cNvPr>
          <p:cNvSpPr txBox="1"/>
          <p:nvPr/>
        </p:nvSpPr>
        <p:spPr>
          <a:xfrm>
            <a:off x="8421727" y="5079127"/>
            <a:ext cx="534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9B743E18-32E2-46E6-8B66-1B50120204D5}"/>
                  </a:ext>
                </a:extLst>
              </p:cNvPr>
              <p:cNvSpPr/>
              <p:nvPr/>
            </p:nvSpPr>
            <p:spPr>
              <a:xfrm>
                <a:off x="7740246" y="5185606"/>
                <a:ext cx="455894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9B743E18-32E2-46E6-8B66-1B50120204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246" y="5185606"/>
                <a:ext cx="455894" cy="391646"/>
              </a:xfrm>
              <a:prstGeom prst="rect">
                <a:avLst/>
              </a:prstGeom>
              <a:blipFill>
                <a:blip r:embed="rId1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1" name="연결선: 구부러짐 250">
            <a:extLst>
              <a:ext uri="{FF2B5EF4-FFF2-40B4-BE49-F238E27FC236}">
                <a16:creationId xmlns:a16="http://schemas.microsoft.com/office/drawing/2014/main" id="{9F312382-930E-4000-89AE-404CED4C6694}"/>
              </a:ext>
            </a:extLst>
          </p:cNvPr>
          <p:cNvCxnSpPr>
            <a:cxnSpLocks/>
          </p:cNvCxnSpPr>
          <p:nvPr/>
        </p:nvCxnSpPr>
        <p:spPr>
          <a:xfrm rot="16200000" flipV="1">
            <a:off x="9049326" y="3089236"/>
            <a:ext cx="12700" cy="1733148"/>
          </a:xfrm>
          <a:prstGeom prst="curvedConnector3">
            <a:avLst>
              <a:gd name="adj1" fmla="val 3407764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id="{013F0355-0D2B-4420-91B8-91F702A5BB78}"/>
              </a:ext>
            </a:extLst>
          </p:cNvPr>
          <p:cNvCxnSpPr>
            <a:cxnSpLocks/>
          </p:cNvCxnSpPr>
          <p:nvPr/>
        </p:nvCxnSpPr>
        <p:spPr>
          <a:xfrm>
            <a:off x="4673112" y="1082449"/>
            <a:ext cx="963711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B363C67C-94BA-492E-8C15-1F917EA4FEF7}"/>
                  </a:ext>
                </a:extLst>
              </p:cNvPr>
              <p:cNvSpPr/>
              <p:nvPr/>
            </p:nvSpPr>
            <p:spPr>
              <a:xfrm>
                <a:off x="5944569" y="764252"/>
                <a:ext cx="2431691" cy="6363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 i="1">
                                <a:latin typeface="Cambria Math" panose="02040503050406030204" pitchFamily="18" charset="0"/>
                              </a:rPr>
                              <m:t>𝓌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 i="1">
                                <a:latin typeface="Cambria Math" panose="02040503050406030204" pitchFamily="18" charset="0"/>
                              </a:rPr>
                              <m:t>𝓌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B363C67C-94BA-492E-8C15-1F917EA4F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569" y="764252"/>
                <a:ext cx="2431691" cy="63639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1" name="TextBox 260">
            <a:extLst>
              <a:ext uri="{FF2B5EF4-FFF2-40B4-BE49-F238E27FC236}">
                <a16:creationId xmlns:a16="http://schemas.microsoft.com/office/drawing/2014/main" id="{435F718C-E431-46A2-BE4A-34983FAE53B7}"/>
              </a:ext>
            </a:extLst>
          </p:cNvPr>
          <p:cNvSpPr txBox="1"/>
          <p:nvPr/>
        </p:nvSpPr>
        <p:spPr>
          <a:xfrm>
            <a:off x="4728900" y="732581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체인룰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632EDBD6-8B2F-42D7-B6BD-AB0CF2F350A7}"/>
                  </a:ext>
                </a:extLst>
              </p:cNvPr>
              <p:cNvSpPr/>
              <p:nvPr/>
            </p:nvSpPr>
            <p:spPr>
              <a:xfrm>
                <a:off x="8816668" y="3035804"/>
                <a:ext cx="478015" cy="5291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3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3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13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3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sz="13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632EDBD6-8B2F-42D7-B6BD-AB0CF2F35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6668" y="3035804"/>
                <a:ext cx="478015" cy="529184"/>
              </a:xfrm>
              <a:prstGeom prst="rect">
                <a:avLst/>
              </a:prstGeom>
              <a:blipFill>
                <a:blip r:embed="rId19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5" name="연결선: 구부러짐 264">
            <a:extLst>
              <a:ext uri="{FF2B5EF4-FFF2-40B4-BE49-F238E27FC236}">
                <a16:creationId xmlns:a16="http://schemas.microsoft.com/office/drawing/2014/main" id="{C85CF349-E8BD-4766-8EBF-1A0794E2FB2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04682" y="3110783"/>
            <a:ext cx="12700" cy="1733148"/>
          </a:xfrm>
          <a:prstGeom prst="curvedConnector3">
            <a:avLst>
              <a:gd name="adj1" fmla="val 3407764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216757D5-F107-4169-8CE3-E213345E83E8}"/>
                  </a:ext>
                </a:extLst>
              </p:cNvPr>
              <p:cNvSpPr/>
              <p:nvPr/>
            </p:nvSpPr>
            <p:spPr>
              <a:xfrm>
                <a:off x="6076902" y="3057351"/>
                <a:ext cx="668260" cy="534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3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3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sz="13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3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3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3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216757D5-F107-4169-8CE3-E213345E8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902" y="3057351"/>
                <a:ext cx="668260" cy="534955"/>
              </a:xfrm>
              <a:prstGeom prst="rect">
                <a:avLst/>
              </a:prstGeom>
              <a:blipFill>
                <a:blip r:embed="rId20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연결선: 구부러짐 268">
            <a:extLst>
              <a:ext uri="{FF2B5EF4-FFF2-40B4-BE49-F238E27FC236}">
                <a16:creationId xmlns:a16="http://schemas.microsoft.com/office/drawing/2014/main" id="{CC2AA446-1E01-42F0-A74B-142F1EA9AEF8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96343" y="3117133"/>
            <a:ext cx="12700" cy="1733148"/>
          </a:xfrm>
          <a:prstGeom prst="curvedConnector3">
            <a:avLst>
              <a:gd name="adj1" fmla="val 3407764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55086594-C742-41DC-9B5E-8924860338EE}"/>
                  </a:ext>
                </a:extLst>
              </p:cNvPr>
              <p:cNvSpPr/>
              <p:nvPr/>
            </p:nvSpPr>
            <p:spPr>
              <a:xfrm>
                <a:off x="3883695" y="3063701"/>
                <a:ext cx="637995" cy="5349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3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3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3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3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300" i="1">
                                  <a:latin typeface="Cambria Math" panose="02040503050406030204" pitchFamily="18" charset="0"/>
                                </a:rPr>
                                <m:t>𝓌</m:t>
                              </m:r>
                            </m:e>
                            <m:sub>
                              <m:r>
                                <a:rPr lang="en-US" altLang="ko-KR" sz="13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55086594-C742-41DC-9B5E-892486033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695" y="3063701"/>
                <a:ext cx="637995" cy="534955"/>
              </a:xfrm>
              <a:prstGeom prst="rect">
                <a:avLst/>
              </a:prstGeom>
              <a:blipFill>
                <a:blip r:embed="rId21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3" name="연결선: 구부러짐 272">
            <a:extLst>
              <a:ext uri="{FF2B5EF4-FFF2-40B4-BE49-F238E27FC236}">
                <a16:creationId xmlns:a16="http://schemas.microsoft.com/office/drawing/2014/main" id="{5574971A-8CE3-4EEC-A06B-77B143191E8E}"/>
              </a:ext>
            </a:extLst>
          </p:cNvPr>
          <p:cNvCxnSpPr>
            <a:cxnSpLocks/>
          </p:cNvCxnSpPr>
          <p:nvPr/>
        </p:nvCxnSpPr>
        <p:spPr>
          <a:xfrm rot="16200000" flipV="1">
            <a:off x="6672221" y="50366"/>
            <a:ext cx="18020" cy="6482039"/>
          </a:xfrm>
          <a:prstGeom prst="curvedConnector3">
            <a:avLst>
              <a:gd name="adj1" fmla="val 3634806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3BBAF06B-A019-48F5-829F-CE0CFF4EC11A}"/>
                  </a:ext>
                </a:extLst>
              </p:cNvPr>
              <p:cNvSpPr/>
              <p:nvPr/>
            </p:nvSpPr>
            <p:spPr>
              <a:xfrm>
                <a:off x="6214682" y="1925181"/>
                <a:ext cx="777008" cy="69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𝓌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3BBAF06B-A019-48F5-829F-CE0CFF4EC1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682" y="1925181"/>
                <a:ext cx="777008" cy="69717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DED13C3B-1DB4-437E-AAE4-4A66ABF0BCE8}"/>
              </a:ext>
            </a:extLst>
          </p:cNvPr>
          <p:cNvSpPr/>
          <p:nvPr/>
        </p:nvSpPr>
        <p:spPr>
          <a:xfrm>
            <a:off x="1033279" y="1828799"/>
            <a:ext cx="10125440" cy="4935967"/>
          </a:xfrm>
          <a:prstGeom prst="rect">
            <a:avLst/>
          </a:prstGeom>
          <a:noFill/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C355512D-89A7-4723-BE69-ED385D9C1783}"/>
                  </a:ext>
                </a:extLst>
              </p:cNvPr>
              <p:cNvSpPr/>
              <p:nvPr/>
            </p:nvSpPr>
            <p:spPr>
              <a:xfrm>
                <a:off x="8539489" y="3700646"/>
                <a:ext cx="1263166" cy="4765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12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를 변경했을 때 </a:t>
                </a:r>
                <a:br>
                  <a:rPr lang="en-US" altLang="ko-KR" sz="1200" i="1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</a:b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ko-KR" altLang="en-US" sz="12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의 변화량 </a:t>
                </a:r>
              </a:p>
            </p:txBody>
          </p:sp>
        </mc:Choice>
        <mc:Fallback xmlns=""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C355512D-89A7-4723-BE69-ED385D9C1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489" y="3700646"/>
                <a:ext cx="1263166" cy="476541"/>
              </a:xfrm>
              <a:prstGeom prst="rect">
                <a:avLst/>
              </a:prstGeom>
              <a:blipFill>
                <a:blip r:embed="rId23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AAA5EDC4-5B76-4AC5-9710-7201A6FB88FE}"/>
                  </a:ext>
                </a:extLst>
              </p:cNvPr>
              <p:cNvSpPr/>
              <p:nvPr/>
            </p:nvSpPr>
            <p:spPr>
              <a:xfrm>
                <a:off x="6466104" y="2898178"/>
                <a:ext cx="1443729" cy="508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를 변경했을 때 </a:t>
                </a:r>
                <a:br>
                  <a:rPr lang="en-US" altLang="ko-KR" sz="1200" i="1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12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의 변화량 </a:t>
                </a:r>
              </a:p>
            </p:txBody>
          </p:sp>
        </mc:Choice>
        <mc:Fallback xmlns=""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AAA5EDC4-5B76-4AC5-9710-7201A6FB8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104" y="2898178"/>
                <a:ext cx="1443729" cy="508024"/>
              </a:xfrm>
              <a:prstGeom prst="rect">
                <a:avLst/>
              </a:prstGeom>
              <a:blipFill>
                <a:blip r:embed="rId2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B03D431A-FE57-4B5C-9A32-B2355068ED47}"/>
                  </a:ext>
                </a:extLst>
              </p:cNvPr>
              <p:cNvSpPr/>
              <p:nvPr/>
            </p:nvSpPr>
            <p:spPr>
              <a:xfrm>
                <a:off x="4270108" y="2899469"/>
                <a:ext cx="1443729" cy="508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𝓌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ko-KR" altLang="en-US" sz="12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를 변경했을 때 </a:t>
                </a:r>
                <a:br>
                  <a:rPr lang="en-US" altLang="ko-KR" sz="1200" i="1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12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의 변화량 </a:t>
                </a:r>
              </a:p>
            </p:txBody>
          </p:sp>
        </mc:Choice>
        <mc:Fallback xmlns=""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B03D431A-FE57-4B5C-9A32-B2355068E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108" y="2899469"/>
                <a:ext cx="1443729" cy="508024"/>
              </a:xfrm>
              <a:prstGeom prst="rect">
                <a:avLst/>
              </a:prstGeom>
              <a:blipFill>
                <a:blip r:embed="rId25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8" name="TextBox 297">
            <a:extLst>
              <a:ext uri="{FF2B5EF4-FFF2-40B4-BE49-F238E27FC236}">
                <a16:creationId xmlns:a16="http://schemas.microsoft.com/office/drawing/2014/main" id="{B277EC56-2B74-43D7-B3E7-DC3D0DF61B18}"/>
              </a:ext>
            </a:extLst>
          </p:cNvPr>
          <p:cNvSpPr txBox="1"/>
          <p:nvPr/>
        </p:nvSpPr>
        <p:spPr>
          <a:xfrm>
            <a:off x="2078888" y="3032933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은닉층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27B7BA65-60B0-4F0E-8737-B91D3CA070FB}"/>
                  </a:ext>
                </a:extLst>
              </p:cNvPr>
              <p:cNvSpPr/>
              <p:nvPr/>
            </p:nvSpPr>
            <p:spPr>
              <a:xfrm>
                <a:off x="6154399" y="1374125"/>
                <a:ext cx="2088649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300" dirty="0">
                    <a:solidFill>
                      <a:srgbClr val="21262A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노드 </a:t>
                </a:r>
                <a14:m>
                  <m:oMath xmlns:m="http://schemas.openxmlformats.org/officeDocument/2006/math">
                    <m:r>
                      <a:rPr lang="en-US" altLang="ko-KR" sz="13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ko-KR" altLang="en-US" sz="13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가</a:t>
                </a:r>
                <a:r>
                  <a:rPr lang="en-US" altLang="ko-KR" sz="13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ko-KR" altLang="en-US" sz="13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출력층에 있는 노드</a:t>
                </a:r>
              </a:p>
            </p:txBody>
          </p:sp>
        </mc:Choice>
        <mc:Fallback xmlns=""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27B7BA65-60B0-4F0E-8737-B91D3CA07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399" y="1374125"/>
                <a:ext cx="2088649" cy="292388"/>
              </a:xfrm>
              <a:prstGeom prst="rect">
                <a:avLst/>
              </a:prstGeom>
              <a:blipFill>
                <a:blip r:embed="rId26"/>
                <a:stretch>
                  <a:fillRect l="-585" t="-2083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B6B1505-09BC-4730-96F4-7E90F4A10F2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462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17"/>
    </mc:Choice>
    <mc:Fallback xmlns="">
      <p:transition spd="slow" advTm="26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/>
      <p:bldP spid="110" grpId="0" animBg="1"/>
      <p:bldP spid="122" grpId="0" animBg="1"/>
      <p:bldP spid="129" grpId="0" animBg="1"/>
      <p:bldP spid="130" grpId="0"/>
      <p:bldP spid="148" grpId="0"/>
      <p:bldP spid="151" grpId="0"/>
      <p:bldP spid="152" grpId="0"/>
      <p:bldP spid="153" grpId="0" animBg="1"/>
      <p:bldP spid="154" grpId="0" animBg="1"/>
      <p:bldP spid="155" grpId="0" animBg="1"/>
      <p:bldP spid="157" grpId="0"/>
      <p:bldP spid="158" grpId="0"/>
      <p:bldP spid="159" grpId="0"/>
      <p:bldP spid="160" grpId="0"/>
      <p:bldP spid="161" grpId="0"/>
      <p:bldP spid="162" grpId="0"/>
      <p:bldP spid="164" grpId="0"/>
      <p:bldP spid="193" grpId="0"/>
      <p:bldP spid="238" grpId="0"/>
      <p:bldP spid="239" grpId="0"/>
      <p:bldP spid="240" grpId="0"/>
      <p:bldP spid="244" grpId="0"/>
      <p:bldP spid="245" grpId="0"/>
      <p:bldP spid="246" grpId="0"/>
      <p:bldP spid="255" grpId="0"/>
      <p:bldP spid="261" grpId="0"/>
      <p:bldP spid="262" grpId="0"/>
      <p:bldP spid="266" grpId="0"/>
      <p:bldP spid="270" grpId="0"/>
      <p:bldP spid="278" grpId="0"/>
      <p:bldP spid="279" grpId="0" animBg="1"/>
      <p:bldP spid="288" grpId="0"/>
      <p:bldP spid="291" grpId="0"/>
      <p:bldP spid="296" grpId="0"/>
      <p:bldP spid="298" grpId="0"/>
      <p:bldP spid="30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F7ED28-376F-469B-B462-F6E7AF7583E5}"/>
              </a:ext>
            </a:extLst>
          </p:cNvPr>
          <p:cNvSpPr txBox="1"/>
          <p:nvPr/>
        </p:nvSpPr>
        <p:spPr>
          <a:xfrm>
            <a:off x="5319986" y="203925"/>
            <a:ext cx="1552028" cy="323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 노드의 경우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676C318-3969-48AF-8F19-F5D5536A1C7F}"/>
                  </a:ext>
                </a:extLst>
              </p:cNvPr>
              <p:cNvSpPr/>
              <p:nvPr/>
            </p:nvSpPr>
            <p:spPr>
              <a:xfrm>
                <a:off x="4751112" y="941806"/>
                <a:ext cx="2689775" cy="6363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 i="1">
                                <a:latin typeface="Cambria Math" panose="02040503050406030204" pitchFamily="18" charset="0"/>
                              </a:rPr>
                              <m:t>𝓌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000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 i="1">
                                <a:latin typeface="Cambria Math" panose="02040503050406030204" pitchFamily="18" charset="0"/>
                              </a:rPr>
                              <m:t>𝓌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676C318-3969-48AF-8F19-F5D5536A1C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112" y="941806"/>
                <a:ext cx="2689775" cy="6363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F6ED24E0-28E7-475C-93D4-DCD1FC7C378E}"/>
              </a:ext>
            </a:extLst>
          </p:cNvPr>
          <p:cNvSpPr/>
          <p:nvPr/>
        </p:nvSpPr>
        <p:spPr>
          <a:xfrm>
            <a:off x="5570423" y="941806"/>
            <a:ext cx="423169" cy="63639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C9A75B-8FEF-4BB6-AA21-B62BAFDB2D79}"/>
              </a:ext>
            </a:extLst>
          </p:cNvPr>
          <p:cNvSpPr/>
          <p:nvPr/>
        </p:nvSpPr>
        <p:spPr>
          <a:xfrm>
            <a:off x="6095999" y="939779"/>
            <a:ext cx="584132" cy="63639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0169BC-AE1D-4375-A9F4-92F42F5AE76F}"/>
              </a:ext>
            </a:extLst>
          </p:cNvPr>
          <p:cNvSpPr/>
          <p:nvPr/>
        </p:nvSpPr>
        <p:spPr>
          <a:xfrm>
            <a:off x="6760728" y="939779"/>
            <a:ext cx="612560" cy="63639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19B7C7-2E5C-4C61-B7C3-1D5791F78268}"/>
              </a:ext>
            </a:extLst>
          </p:cNvPr>
          <p:cNvSpPr txBox="1"/>
          <p:nvPr/>
        </p:nvSpPr>
        <p:spPr>
          <a:xfrm>
            <a:off x="5602310" y="616614"/>
            <a:ext cx="3593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F466F-ACE9-46FE-835A-539EBDFF3510}"/>
              </a:ext>
            </a:extLst>
          </p:cNvPr>
          <p:cNvSpPr txBox="1"/>
          <p:nvPr/>
        </p:nvSpPr>
        <p:spPr>
          <a:xfrm>
            <a:off x="6208368" y="616614"/>
            <a:ext cx="3593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5B7EDF-3BF0-4E6B-A38A-92455976A6D5}"/>
              </a:ext>
            </a:extLst>
          </p:cNvPr>
          <p:cNvSpPr txBox="1"/>
          <p:nvPr/>
        </p:nvSpPr>
        <p:spPr>
          <a:xfrm>
            <a:off x="6882172" y="616614"/>
            <a:ext cx="3593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③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5F4A44-A340-4569-B2D4-CA6F58248960}"/>
              </a:ext>
            </a:extLst>
          </p:cNvPr>
          <p:cNvSpPr/>
          <p:nvPr/>
        </p:nvSpPr>
        <p:spPr>
          <a:xfrm>
            <a:off x="871712" y="2047137"/>
            <a:ext cx="10864623" cy="460693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03B4A4-F827-4F2B-902E-95F931CA3624}"/>
              </a:ext>
            </a:extLst>
          </p:cNvPr>
          <p:cNvSpPr txBox="1"/>
          <p:nvPr/>
        </p:nvSpPr>
        <p:spPr>
          <a:xfrm>
            <a:off x="331378" y="1853310"/>
            <a:ext cx="4419734" cy="36933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① 노드의 출력값 변화에 따른 오차의 변화율</a:t>
            </a:r>
            <a:endParaRPr lang="en-US" altLang="ko-KR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1320AF-F811-430A-A6A6-23248BEEE27C}"/>
              </a:ext>
            </a:extLst>
          </p:cNvPr>
          <p:cNvSpPr/>
          <p:nvPr/>
        </p:nvSpPr>
        <p:spPr>
          <a:xfrm>
            <a:off x="3360835" y="2927507"/>
            <a:ext cx="4153825" cy="207535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464E9C3-BB33-4BCC-88C0-517ABC03B5DB}"/>
              </a:ext>
            </a:extLst>
          </p:cNvPr>
          <p:cNvSpPr/>
          <p:nvPr/>
        </p:nvSpPr>
        <p:spPr>
          <a:xfrm>
            <a:off x="2447282" y="3280388"/>
            <a:ext cx="439578" cy="43957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499EBA4-B04B-4B37-84CA-5AADD8A403D9}"/>
              </a:ext>
            </a:extLst>
          </p:cNvPr>
          <p:cNvSpPr/>
          <p:nvPr/>
        </p:nvSpPr>
        <p:spPr>
          <a:xfrm>
            <a:off x="3622497" y="3344238"/>
            <a:ext cx="1295222" cy="1295222"/>
          </a:xfrm>
          <a:prstGeom prst="ellipse">
            <a:avLst/>
          </a:prstGeom>
          <a:solidFill>
            <a:srgbClr val="FEF6F0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02A3A54-A5D9-4946-A13B-AF6D4B3A80C7}"/>
              </a:ext>
            </a:extLst>
          </p:cNvPr>
          <p:cNvSpPr/>
          <p:nvPr/>
        </p:nvSpPr>
        <p:spPr>
          <a:xfrm>
            <a:off x="3949347" y="3418885"/>
            <a:ext cx="641522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sz="6500" dirty="0">
                <a:solidFill>
                  <a:srgbClr val="373A3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endParaRPr lang="ko-KR" altLang="en-US" sz="6500" dirty="0">
              <a:latin typeface="Cambria Math" panose="02040503050406030204" pitchFamily="18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789C4F4-F319-41AC-90C7-2B87CCB8F186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7192817" y="3987882"/>
            <a:ext cx="1257169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BCDDA6B-994B-436E-BDC0-3C28DBE3CD3D}"/>
              </a:ext>
            </a:extLst>
          </p:cNvPr>
          <p:cNvSpPr txBox="1"/>
          <p:nvPr/>
        </p:nvSpPr>
        <p:spPr>
          <a:xfrm>
            <a:off x="7699935" y="3646898"/>
            <a:ext cx="534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B43201E-1412-419E-8F70-80893E170D18}"/>
                  </a:ext>
                </a:extLst>
              </p:cNvPr>
              <p:cNvSpPr txBox="1"/>
              <p:nvPr/>
            </p:nvSpPr>
            <p:spPr>
              <a:xfrm>
                <a:off x="5857604" y="3112567"/>
                <a:ext cx="12170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활성화 함수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smtClean="0"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endPara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B43201E-1412-419E-8F70-80893E170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604" y="3112567"/>
                <a:ext cx="1217000" cy="338554"/>
              </a:xfrm>
              <a:prstGeom prst="rect">
                <a:avLst/>
              </a:prstGeom>
              <a:blipFill>
                <a:blip r:embed="rId7"/>
                <a:stretch>
                  <a:fillRect l="-2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9023D0D-2ABD-4087-BE37-108A5B984F4A}"/>
                  </a:ext>
                </a:extLst>
              </p:cNvPr>
              <p:cNvSpPr txBox="1"/>
              <p:nvPr/>
            </p:nvSpPr>
            <p:spPr>
              <a:xfrm>
                <a:off x="4713689" y="4417480"/>
                <a:ext cx="408060" cy="249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  <m:sub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9023D0D-2ABD-4087-BE37-108A5B984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89" y="4417480"/>
                <a:ext cx="408060" cy="249364"/>
              </a:xfrm>
              <a:prstGeom prst="rect">
                <a:avLst/>
              </a:prstGeom>
              <a:blipFill>
                <a:blip r:embed="rId8"/>
                <a:stretch>
                  <a:fillRect l="-5970" r="-2985" b="-21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타원 28">
            <a:extLst>
              <a:ext uri="{FF2B5EF4-FFF2-40B4-BE49-F238E27FC236}">
                <a16:creationId xmlns:a16="http://schemas.microsoft.com/office/drawing/2014/main" id="{C722940E-0630-431F-A57A-3C3247A5F189}"/>
              </a:ext>
            </a:extLst>
          </p:cNvPr>
          <p:cNvSpPr/>
          <p:nvPr/>
        </p:nvSpPr>
        <p:spPr>
          <a:xfrm>
            <a:off x="2449817" y="2530952"/>
            <a:ext cx="439578" cy="43957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FCBA941-0589-4199-A8E6-2A1D6A3B42E4}"/>
              </a:ext>
            </a:extLst>
          </p:cNvPr>
          <p:cNvSpPr/>
          <p:nvPr/>
        </p:nvSpPr>
        <p:spPr>
          <a:xfrm>
            <a:off x="2447282" y="4047045"/>
            <a:ext cx="439578" cy="43957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D8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2CC70D2-D006-4DFF-8541-81AB06010412}"/>
              </a:ext>
            </a:extLst>
          </p:cNvPr>
          <p:cNvSpPr/>
          <p:nvPr/>
        </p:nvSpPr>
        <p:spPr>
          <a:xfrm>
            <a:off x="2447282" y="4928449"/>
            <a:ext cx="439578" cy="43957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CF4E07-681A-4495-899F-A1811B5BACB0}"/>
              </a:ext>
            </a:extLst>
          </p:cNvPr>
          <p:cNvSpPr txBox="1"/>
          <p:nvPr/>
        </p:nvSpPr>
        <p:spPr>
          <a:xfrm>
            <a:off x="2465940" y="374486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…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9F9534-CA75-489C-94D7-AFD6AF52C9AD}"/>
              </a:ext>
            </a:extLst>
          </p:cNvPr>
          <p:cNvSpPr txBox="1"/>
          <p:nvPr/>
        </p:nvSpPr>
        <p:spPr>
          <a:xfrm>
            <a:off x="2465940" y="4610963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…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219CD9-32D0-423F-BF6C-19ADEC047E55}"/>
              </a:ext>
            </a:extLst>
          </p:cNvPr>
          <p:cNvSpPr txBox="1"/>
          <p:nvPr/>
        </p:nvSpPr>
        <p:spPr>
          <a:xfrm>
            <a:off x="1606733" y="2626983"/>
            <a:ext cx="6511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노드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D46A0A-B1B6-4DF4-BEAC-D02ED64E3E32}"/>
              </a:ext>
            </a:extLst>
          </p:cNvPr>
          <p:cNvSpPr txBox="1"/>
          <p:nvPr/>
        </p:nvSpPr>
        <p:spPr>
          <a:xfrm>
            <a:off x="1606733" y="3377832"/>
            <a:ext cx="6511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노드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81041A-73A1-441F-985C-940D88A4BEBA}"/>
                  </a:ext>
                </a:extLst>
              </p:cNvPr>
              <p:cNvSpPr txBox="1"/>
              <p:nvPr/>
            </p:nvSpPr>
            <p:spPr>
              <a:xfrm>
                <a:off x="1606733" y="4114200"/>
                <a:ext cx="66845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노드</a:t>
                </a:r>
                <a:r>
                  <a:rPr lang="en-US" altLang="ko-KR" sz="15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5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81041A-73A1-441F-985C-940D88A4B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733" y="4114200"/>
                <a:ext cx="668453" cy="323165"/>
              </a:xfrm>
              <a:prstGeom prst="rect">
                <a:avLst/>
              </a:prstGeom>
              <a:blipFill>
                <a:blip r:embed="rId9"/>
                <a:stretch>
                  <a:fillRect l="-3670" t="-1887" b="-207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600BB8-01A9-4992-B07A-94FDFC0E537C}"/>
                  </a:ext>
                </a:extLst>
              </p:cNvPr>
              <p:cNvSpPr txBox="1"/>
              <p:nvPr/>
            </p:nvSpPr>
            <p:spPr>
              <a:xfrm>
                <a:off x="1619587" y="4978961"/>
                <a:ext cx="7027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노드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600BB8-01A9-4992-B07A-94FDFC0E5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587" y="4978961"/>
                <a:ext cx="702756" cy="338554"/>
              </a:xfrm>
              <a:prstGeom prst="rect">
                <a:avLst/>
              </a:prstGeom>
              <a:blipFill>
                <a:blip r:embed="rId10"/>
                <a:stretch>
                  <a:fillRect l="-3478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4ACC0DA-7CA5-4472-BFE1-922D07241F0B}"/>
                  </a:ext>
                </a:extLst>
              </p:cNvPr>
              <p:cNvSpPr/>
              <p:nvPr/>
            </p:nvSpPr>
            <p:spPr>
              <a:xfrm>
                <a:off x="2927663" y="2359095"/>
                <a:ext cx="540020" cy="3084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300" i="1">
                              <a:latin typeface="Cambria Math" panose="02040503050406030204" pitchFamily="18" charset="0"/>
                            </a:rPr>
                            <m:t>𝓌</m:t>
                          </m:r>
                        </m:e>
                        <m:sub>
                          <m:r>
                            <a:rPr lang="en-US" altLang="ko-KR" sz="1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3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4ACC0DA-7CA5-4472-BFE1-922D07241F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63" y="2359095"/>
                <a:ext cx="540020" cy="308482"/>
              </a:xfrm>
              <a:prstGeom prst="rect">
                <a:avLst/>
              </a:prstGeom>
              <a:blipFill>
                <a:blip r:embed="rId11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13AD7FA-6A75-4477-ADC2-1815FC2CE834}"/>
                  </a:ext>
                </a:extLst>
              </p:cNvPr>
              <p:cNvSpPr txBox="1"/>
              <p:nvPr/>
            </p:nvSpPr>
            <p:spPr>
              <a:xfrm>
                <a:off x="5114281" y="5057632"/>
                <a:ext cx="65274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노드</a:t>
                </a:r>
                <a:r>
                  <a:rPr lang="en-US" altLang="ko-KR" sz="15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5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endPara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13AD7FA-6A75-4477-ADC2-1815FC2CE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281" y="5057632"/>
                <a:ext cx="652743" cy="323165"/>
              </a:xfrm>
              <a:prstGeom prst="rect">
                <a:avLst/>
              </a:prstGeom>
              <a:blipFill>
                <a:blip r:embed="rId12"/>
                <a:stretch>
                  <a:fillRect l="-3738" t="-3774" b="-207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그룹 39">
            <a:extLst>
              <a:ext uri="{FF2B5EF4-FFF2-40B4-BE49-F238E27FC236}">
                <a16:creationId xmlns:a16="http://schemas.microsoft.com/office/drawing/2014/main" id="{2FECAD7C-0A21-4B48-AF7C-B0A09517C4C9}"/>
              </a:ext>
            </a:extLst>
          </p:cNvPr>
          <p:cNvGrpSpPr/>
          <p:nvPr/>
        </p:nvGrpSpPr>
        <p:grpSpPr>
          <a:xfrm>
            <a:off x="5759590" y="3489140"/>
            <a:ext cx="1433227" cy="997483"/>
            <a:chOff x="6145585" y="3806020"/>
            <a:chExt cx="1433227" cy="997483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4950F30-E3B7-4685-A449-CF8A814220AE}"/>
                </a:ext>
              </a:extLst>
            </p:cNvPr>
            <p:cNvGrpSpPr/>
            <p:nvPr/>
          </p:nvGrpSpPr>
          <p:grpSpPr>
            <a:xfrm>
              <a:off x="6145585" y="3806020"/>
              <a:ext cx="1433227" cy="997483"/>
              <a:chOff x="6044870" y="3806020"/>
              <a:chExt cx="1433227" cy="997483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8F6F01F5-04A3-47E4-A346-658E5BF69CE9}"/>
                  </a:ext>
                </a:extLst>
              </p:cNvPr>
              <p:cNvGrpSpPr/>
              <p:nvPr/>
            </p:nvGrpSpPr>
            <p:grpSpPr>
              <a:xfrm>
                <a:off x="6044870" y="3806020"/>
                <a:ext cx="1433227" cy="997483"/>
                <a:chOff x="6162537" y="2265778"/>
                <a:chExt cx="1433227" cy="997483"/>
              </a:xfrm>
            </p:grpSpPr>
            <p:sp>
              <p:nvSpPr>
                <p:cNvPr id="48" name="사각형: 둥근 모서리 47">
                  <a:extLst>
                    <a:ext uri="{FF2B5EF4-FFF2-40B4-BE49-F238E27FC236}">
                      <a16:creationId xmlns:a16="http://schemas.microsoft.com/office/drawing/2014/main" id="{24E45E33-C058-4A3D-BF4A-E0CB23C0182A}"/>
                    </a:ext>
                  </a:extLst>
                </p:cNvPr>
                <p:cNvSpPr/>
                <p:nvPr/>
              </p:nvSpPr>
              <p:spPr>
                <a:xfrm>
                  <a:off x="6162537" y="2265778"/>
                  <a:ext cx="1433227" cy="997483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12AFAA41-DB5D-49D3-839B-778B8A4BF0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88696" y="2329159"/>
                  <a:ext cx="0" cy="870719"/>
                </a:xfrm>
                <a:prstGeom prst="line">
                  <a:avLst/>
                </a:prstGeom>
                <a:ln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4FD8AF01-5D60-469A-A2A1-5BB822B536C7}"/>
                  </a:ext>
                </a:extLst>
              </p:cNvPr>
              <p:cNvGrpSpPr/>
              <p:nvPr/>
            </p:nvGrpSpPr>
            <p:grpSpPr>
              <a:xfrm>
                <a:off x="6306961" y="4048743"/>
                <a:ext cx="454522" cy="462031"/>
                <a:chOff x="6569476" y="4048743"/>
                <a:chExt cx="454522" cy="462031"/>
              </a:xfrm>
            </p:grpSpPr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A7159439-C9F9-49A0-910A-14A4F8FB1B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20480" y="4048743"/>
                  <a:ext cx="0" cy="4620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5A7F943F-DF01-4290-BD47-8D7676788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0480" y="4048743"/>
                  <a:ext cx="203518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E7AA67C7-3D57-4699-9C26-A802D7ED2D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69476" y="4510774"/>
                  <a:ext cx="26543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5E0BF26E-EA2D-4EF8-9025-536092BAC0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8357" y="4510774"/>
              <a:ext cx="979328" cy="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8C306FB3-E58E-461E-A5E4-8A6163EB9412}"/>
              </a:ext>
            </a:extLst>
          </p:cNvPr>
          <p:cNvCxnSpPr>
            <a:cxnSpLocks/>
            <a:stCxn id="29" idx="6"/>
            <a:endCxn id="23" idx="2"/>
          </p:cNvCxnSpPr>
          <p:nvPr/>
        </p:nvCxnSpPr>
        <p:spPr>
          <a:xfrm>
            <a:off x="2889395" y="2750741"/>
            <a:ext cx="733102" cy="1241108"/>
          </a:xfrm>
          <a:prstGeom prst="bentConnector3">
            <a:avLst>
              <a:gd name="adj1" fmla="val 83907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BCF71662-C97D-4360-884A-0595ED623076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2886860" y="3500177"/>
            <a:ext cx="722574" cy="387154"/>
          </a:xfrm>
          <a:prstGeom prst="bentConnector3">
            <a:avLst>
              <a:gd name="adj1" fmla="val 73343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F89D76A-3AF0-4896-A5AB-A1D57D33A78D}"/>
              </a:ext>
            </a:extLst>
          </p:cNvPr>
          <p:cNvCxnSpPr>
            <a:cxnSpLocks/>
            <a:stCxn id="30" idx="6"/>
          </p:cNvCxnSpPr>
          <p:nvPr/>
        </p:nvCxnSpPr>
        <p:spPr>
          <a:xfrm flipV="1">
            <a:off x="2886860" y="4060000"/>
            <a:ext cx="671977" cy="206834"/>
          </a:xfrm>
          <a:prstGeom prst="bentConnector3">
            <a:avLst>
              <a:gd name="adj1" fmla="val 50000"/>
            </a:avLst>
          </a:prstGeom>
          <a:ln w="19050">
            <a:solidFill>
              <a:srgbClr val="D81E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C39346A-8920-4DA5-A701-004191461D60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2886860" y="4128599"/>
            <a:ext cx="671977" cy="1019639"/>
          </a:xfrm>
          <a:prstGeom prst="bentConnector2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76919BDB-12AC-4BD3-B7B8-71A89EC075D3}"/>
                  </a:ext>
                </a:extLst>
              </p:cNvPr>
              <p:cNvSpPr/>
              <p:nvPr/>
            </p:nvSpPr>
            <p:spPr>
              <a:xfrm>
                <a:off x="2832360" y="3186953"/>
                <a:ext cx="543867" cy="3084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300" i="1">
                              <a:latin typeface="Cambria Math" panose="02040503050406030204" pitchFamily="18" charset="0"/>
                            </a:rPr>
                            <m:t>𝓌</m:t>
                          </m:r>
                        </m:e>
                        <m:sub>
                          <m:r>
                            <a:rPr lang="en-US" altLang="ko-KR" sz="1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3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76919BDB-12AC-4BD3-B7B8-71A89EC07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360" y="3186953"/>
                <a:ext cx="543867" cy="308482"/>
              </a:xfrm>
              <a:prstGeom prst="rect">
                <a:avLst/>
              </a:prstGeom>
              <a:blipFill>
                <a:blip r:embed="rId1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F6981592-F952-4516-ACC1-59ED20620268}"/>
                  </a:ext>
                </a:extLst>
              </p:cNvPr>
              <p:cNvSpPr/>
              <p:nvPr/>
            </p:nvSpPr>
            <p:spPr>
              <a:xfrm>
                <a:off x="2798710" y="4256037"/>
                <a:ext cx="516616" cy="3084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300" i="1">
                              <a:latin typeface="Cambria Math" panose="02040503050406030204" pitchFamily="18" charset="0"/>
                            </a:rPr>
                            <m:t>𝓌</m:t>
                          </m:r>
                        </m:e>
                        <m:sub>
                          <m:r>
                            <a:rPr lang="en-US" altLang="ko-KR" sz="1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3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F6981592-F952-4516-ACC1-59ED20620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710" y="4256037"/>
                <a:ext cx="516616" cy="308482"/>
              </a:xfrm>
              <a:prstGeom prst="rect">
                <a:avLst/>
              </a:prstGeom>
              <a:blipFill>
                <a:blip r:embed="rId14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6DFBA1A-902D-4AFB-BFED-FC1340725794}"/>
              </a:ext>
            </a:extLst>
          </p:cNvPr>
          <p:cNvCxnSpPr>
            <a:cxnSpLocks/>
            <a:stCxn id="23" idx="6"/>
            <a:endCxn id="48" idx="1"/>
          </p:cNvCxnSpPr>
          <p:nvPr/>
        </p:nvCxnSpPr>
        <p:spPr>
          <a:xfrm flipV="1">
            <a:off x="4917719" y="3987882"/>
            <a:ext cx="841871" cy="3967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E98FAEB-5757-43A9-B15E-A5FF1A239F9D}"/>
                  </a:ext>
                </a:extLst>
              </p:cNvPr>
              <p:cNvSpPr txBox="1"/>
              <p:nvPr/>
            </p:nvSpPr>
            <p:spPr>
              <a:xfrm>
                <a:off x="8874063" y="3733216"/>
                <a:ext cx="1675972" cy="5862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altLang="ko-KR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14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E98FAEB-5757-43A9-B15E-A5FF1A239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063" y="3733216"/>
                <a:ext cx="1675972" cy="5862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BE582B1-673F-4FAB-B0DA-2F599A807AEC}"/>
              </a:ext>
            </a:extLst>
          </p:cNvPr>
          <p:cNvSpPr txBox="1"/>
          <p:nvPr/>
        </p:nvSpPr>
        <p:spPr>
          <a:xfrm>
            <a:off x="8421727" y="3826297"/>
            <a:ext cx="534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E85892B-FBA3-4604-B33C-FE47832F46F5}"/>
                  </a:ext>
                </a:extLst>
              </p:cNvPr>
              <p:cNvSpPr/>
              <p:nvPr/>
            </p:nvSpPr>
            <p:spPr>
              <a:xfrm>
                <a:off x="7740246" y="3932776"/>
                <a:ext cx="455894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E85892B-FBA3-4604-B33C-FE47832F46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246" y="3932776"/>
                <a:ext cx="455894" cy="391646"/>
              </a:xfrm>
              <a:prstGeom prst="rect">
                <a:avLst/>
              </a:prstGeom>
              <a:blipFill>
                <a:blip r:embed="rId1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83D010AE-568D-4983-88FD-EAD94118C3E9}"/>
              </a:ext>
            </a:extLst>
          </p:cNvPr>
          <p:cNvCxnSpPr>
            <a:cxnSpLocks/>
          </p:cNvCxnSpPr>
          <p:nvPr/>
        </p:nvCxnSpPr>
        <p:spPr>
          <a:xfrm rot="16200000" flipV="1">
            <a:off x="8894912" y="2668513"/>
            <a:ext cx="12700" cy="1733148"/>
          </a:xfrm>
          <a:prstGeom prst="curvedConnector3">
            <a:avLst>
              <a:gd name="adj1" fmla="val 3407764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B8CC4AD-5FF2-440B-A5C3-0635B68F566D}"/>
                  </a:ext>
                </a:extLst>
              </p:cNvPr>
              <p:cNvSpPr/>
              <p:nvPr/>
            </p:nvSpPr>
            <p:spPr>
              <a:xfrm>
                <a:off x="8662254" y="2615081"/>
                <a:ext cx="478015" cy="5291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3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3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13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3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sz="13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B8CC4AD-5FF2-440B-A5C3-0635B68F5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254" y="2615081"/>
                <a:ext cx="478015" cy="529184"/>
              </a:xfrm>
              <a:prstGeom prst="rect">
                <a:avLst/>
              </a:prstGeom>
              <a:blipFill>
                <a:blip r:embed="rId17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5AD7556-BEDD-49C4-AAE0-D584DC5E817A}"/>
                  </a:ext>
                </a:extLst>
              </p:cNvPr>
              <p:cNvSpPr/>
              <p:nvPr/>
            </p:nvSpPr>
            <p:spPr>
              <a:xfrm>
                <a:off x="4961118" y="5657621"/>
                <a:ext cx="2985689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5AD7556-BEDD-49C4-AAE0-D584DC5E8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118" y="5657621"/>
                <a:ext cx="2985689" cy="76450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5320FC5C-29FF-4B19-91B0-1BC2195BEB51}"/>
                  </a:ext>
                </a:extLst>
              </p:cNvPr>
              <p:cNvSpPr/>
              <p:nvPr/>
            </p:nvSpPr>
            <p:spPr>
              <a:xfrm>
                <a:off x="7778472" y="5776045"/>
                <a:ext cx="892937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5320FC5C-29FF-4B19-91B0-1BC2195BE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472" y="5776045"/>
                <a:ext cx="892937" cy="391646"/>
              </a:xfrm>
              <a:prstGeom prst="rect">
                <a:avLst/>
              </a:prstGeom>
              <a:blipFill>
                <a:blip r:embed="rId19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1D3ED1B-9BEF-4EDF-B0F6-7FC7084AAB79}"/>
                  </a:ext>
                </a:extLst>
              </p:cNvPr>
              <p:cNvSpPr txBox="1"/>
              <p:nvPr/>
            </p:nvSpPr>
            <p:spPr>
              <a:xfrm>
                <a:off x="2733222" y="5849332"/>
                <a:ext cx="2424382" cy="332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번째 노드가 출력 노드라면</a:t>
                </a:r>
                <a:r>
                  <a:rPr lang="en-US" altLang="ko-KR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</a:t>
                </a:r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1D3ED1B-9BEF-4EDF-B0F6-7FC7084AA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222" y="5849332"/>
                <a:ext cx="2424382" cy="332912"/>
              </a:xfrm>
              <a:prstGeom prst="rect">
                <a:avLst/>
              </a:prstGeom>
              <a:blipFill>
                <a:blip r:embed="rId20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CAA51F9A-C79A-4683-8889-0607BCBD64B6}"/>
              </a:ext>
            </a:extLst>
          </p:cNvPr>
          <p:cNvSpPr txBox="1"/>
          <p:nvPr/>
        </p:nvSpPr>
        <p:spPr>
          <a:xfrm>
            <a:off x="2024374" y="5422121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은닉층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4162D9E-45DF-4952-835C-A9470F4066A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90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08"/>
    </mc:Choice>
    <mc:Fallback xmlns="">
      <p:transition spd="slow" advTm="17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2" grpId="0"/>
      <p:bldP spid="73" grpId="0"/>
      <p:bldP spid="7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282D388-87F3-432D-8FC4-5D4E3673DCB4}"/>
              </a:ext>
            </a:extLst>
          </p:cNvPr>
          <p:cNvSpPr/>
          <p:nvPr/>
        </p:nvSpPr>
        <p:spPr>
          <a:xfrm>
            <a:off x="871712" y="1372837"/>
            <a:ext cx="10864623" cy="528123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42F4F3-2580-4B87-90AD-97EA66F16BC1}"/>
                  </a:ext>
                </a:extLst>
              </p:cNvPr>
              <p:cNvSpPr txBox="1"/>
              <p:nvPr/>
            </p:nvSpPr>
            <p:spPr>
              <a:xfrm>
                <a:off x="331378" y="1176891"/>
                <a:ext cx="4419734" cy="369332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21262A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② 입력합의 변화에 따른 노드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ko-KR" altLang="en-US" dirty="0">
                    <a:solidFill>
                      <a:srgbClr val="21262A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의 출력 변화율</a:t>
                </a:r>
                <a:endParaRPr lang="en-US" altLang="ko-KR" dirty="0">
                  <a:solidFill>
                    <a:srgbClr val="21262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42F4F3-2580-4B87-90AD-97EA66F16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78" y="1176891"/>
                <a:ext cx="4419734" cy="369332"/>
              </a:xfrm>
              <a:prstGeom prst="rect">
                <a:avLst/>
              </a:prstGeom>
              <a:blipFill>
                <a:blip r:embed="rId6"/>
                <a:stretch>
                  <a:fillRect l="-963" t="-4762" r="-1100" b="-23810"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98E048D1-B278-43BE-89C3-1568072D32EF}"/>
              </a:ext>
            </a:extLst>
          </p:cNvPr>
          <p:cNvSpPr/>
          <p:nvPr/>
        </p:nvSpPr>
        <p:spPr>
          <a:xfrm>
            <a:off x="3360835" y="2755049"/>
            <a:ext cx="4153825" cy="207535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A5AD9B9-1614-4143-A36D-31F7A887BCBE}"/>
              </a:ext>
            </a:extLst>
          </p:cNvPr>
          <p:cNvSpPr/>
          <p:nvPr/>
        </p:nvSpPr>
        <p:spPr>
          <a:xfrm>
            <a:off x="2447282" y="3107930"/>
            <a:ext cx="439578" cy="43957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C127E58-B5B8-426C-B739-90476683D836}"/>
              </a:ext>
            </a:extLst>
          </p:cNvPr>
          <p:cNvSpPr/>
          <p:nvPr/>
        </p:nvSpPr>
        <p:spPr>
          <a:xfrm>
            <a:off x="3622497" y="3171780"/>
            <a:ext cx="1295222" cy="1295222"/>
          </a:xfrm>
          <a:prstGeom prst="ellipse">
            <a:avLst/>
          </a:prstGeom>
          <a:solidFill>
            <a:srgbClr val="FEF6F0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14ECBC-6859-4429-97FF-0F32B56C4B01}"/>
              </a:ext>
            </a:extLst>
          </p:cNvPr>
          <p:cNvSpPr/>
          <p:nvPr/>
        </p:nvSpPr>
        <p:spPr>
          <a:xfrm>
            <a:off x="3949347" y="3246427"/>
            <a:ext cx="641522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sz="6500" dirty="0">
                <a:solidFill>
                  <a:srgbClr val="373A3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endParaRPr lang="ko-KR" altLang="en-US" sz="6500" dirty="0">
              <a:latin typeface="Cambria Math" panose="02040503050406030204" pitchFamily="18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ECF84DA-DE0A-4413-8DFD-4B8E9A352F3B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7192817" y="3815424"/>
            <a:ext cx="1257169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C6B071-1031-4625-9A3C-3EA6E46EDA61}"/>
              </a:ext>
            </a:extLst>
          </p:cNvPr>
          <p:cNvSpPr txBox="1"/>
          <p:nvPr/>
        </p:nvSpPr>
        <p:spPr>
          <a:xfrm>
            <a:off x="7699935" y="3474440"/>
            <a:ext cx="534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E1D5C8-7CAF-4AEF-B0C0-293451856C52}"/>
                  </a:ext>
                </a:extLst>
              </p:cNvPr>
              <p:cNvSpPr txBox="1"/>
              <p:nvPr/>
            </p:nvSpPr>
            <p:spPr>
              <a:xfrm>
                <a:off x="5857604" y="2940109"/>
                <a:ext cx="12170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활성화 함수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smtClean="0"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endPara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E1D5C8-7CAF-4AEF-B0C0-293451856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604" y="2940109"/>
                <a:ext cx="1217000" cy="338554"/>
              </a:xfrm>
              <a:prstGeom prst="rect">
                <a:avLst/>
              </a:prstGeom>
              <a:blipFill>
                <a:blip r:embed="rId7"/>
                <a:stretch>
                  <a:fillRect l="-2000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D1609E-081D-4E4C-A6BF-4BB86CD735F8}"/>
                  </a:ext>
                </a:extLst>
              </p:cNvPr>
              <p:cNvSpPr txBox="1"/>
              <p:nvPr/>
            </p:nvSpPr>
            <p:spPr>
              <a:xfrm>
                <a:off x="4713689" y="4245022"/>
                <a:ext cx="408060" cy="249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  <m:sub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D1609E-081D-4E4C-A6BF-4BB86CD73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89" y="4245022"/>
                <a:ext cx="408060" cy="249364"/>
              </a:xfrm>
              <a:prstGeom prst="rect">
                <a:avLst/>
              </a:prstGeom>
              <a:blipFill>
                <a:blip r:embed="rId8"/>
                <a:stretch>
                  <a:fillRect l="-5970" r="-2985" b="-21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타원 13">
            <a:extLst>
              <a:ext uri="{FF2B5EF4-FFF2-40B4-BE49-F238E27FC236}">
                <a16:creationId xmlns:a16="http://schemas.microsoft.com/office/drawing/2014/main" id="{3CADA1DC-14DA-4DF0-9B3F-7023C6EEECD1}"/>
              </a:ext>
            </a:extLst>
          </p:cNvPr>
          <p:cNvSpPr/>
          <p:nvPr/>
        </p:nvSpPr>
        <p:spPr>
          <a:xfrm>
            <a:off x="2449817" y="2358494"/>
            <a:ext cx="439578" cy="43957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45574AC-F094-47C4-8B12-CEFDC6538432}"/>
              </a:ext>
            </a:extLst>
          </p:cNvPr>
          <p:cNvSpPr/>
          <p:nvPr/>
        </p:nvSpPr>
        <p:spPr>
          <a:xfrm>
            <a:off x="2447282" y="3874587"/>
            <a:ext cx="439578" cy="43957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D8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1F059A5-607F-4792-AB18-9785DC0DA2D6}"/>
              </a:ext>
            </a:extLst>
          </p:cNvPr>
          <p:cNvSpPr/>
          <p:nvPr/>
        </p:nvSpPr>
        <p:spPr>
          <a:xfrm>
            <a:off x="2447282" y="4755991"/>
            <a:ext cx="439578" cy="43957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81765-65BF-42A7-AA17-041ABBCB13C6}"/>
              </a:ext>
            </a:extLst>
          </p:cNvPr>
          <p:cNvSpPr txBox="1"/>
          <p:nvPr/>
        </p:nvSpPr>
        <p:spPr>
          <a:xfrm>
            <a:off x="2465940" y="3572410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…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E4BA74-8FA1-4A7E-AE4D-0E41FD959983}"/>
              </a:ext>
            </a:extLst>
          </p:cNvPr>
          <p:cNvSpPr txBox="1"/>
          <p:nvPr/>
        </p:nvSpPr>
        <p:spPr>
          <a:xfrm>
            <a:off x="2465940" y="4438505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…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394DDA-6499-4A0E-86A9-76401CBA8FF7}"/>
              </a:ext>
            </a:extLst>
          </p:cNvPr>
          <p:cNvSpPr txBox="1"/>
          <p:nvPr/>
        </p:nvSpPr>
        <p:spPr>
          <a:xfrm>
            <a:off x="1606733" y="2454525"/>
            <a:ext cx="6511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노드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6C2FDE-EFFB-45AC-8324-4952A9406507}"/>
              </a:ext>
            </a:extLst>
          </p:cNvPr>
          <p:cNvSpPr txBox="1"/>
          <p:nvPr/>
        </p:nvSpPr>
        <p:spPr>
          <a:xfrm>
            <a:off x="1606733" y="3205374"/>
            <a:ext cx="6511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노드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2448DA-4A03-4A21-87D6-0EBB674150F4}"/>
                  </a:ext>
                </a:extLst>
              </p:cNvPr>
              <p:cNvSpPr txBox="1"/>
              <p:nvPr/>
            </p:nvSpPr>
            <p:spPr>
              <a:xfrm>
                <a:off x="1606733" y="3941742"/>
                <a:ext cx="66845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노드</a:t>
                </a:r>
                <a:r>
                  <a:rPr lang="en-US" altLang="ko-KR" sz="15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5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2448DA-4A03-4A21-87D6-0EBB67415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733" y="3941742"/>
                <a:ext cx="668453" cy="323165"/>
              </a:xfrm>
              <a:prstGeom prst="rect">
                <a:avLst/>
              </a:prstGeom>
              <a:blipFill>
                <a:blip r:embed="rId9"/>
                <a:stretch>
                  <a:fillRect l="-3670" t="-3774" b="-207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100EF4-C266-482A-B97F-47BF5E34C13A}"/>
                  </a:ext>
                </a:extLst>
              </p:cNvPr>
              <p:cNvSpPr txBox="1"/>
              <p:nvPr/>
            </p:nvSpPr>
            <p:spPr>
              <a:xfrm>
                <a:off x="1619587" y="4806503"/>
                <a:ext cx="7027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노드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100EF4-C266-482A-B97F-47BF5E34C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587" y="4806503"/>
                <a:ext cx="702756" cy="338554"/>
              </a:xfrm>
              <a:prstGeom prst="rect">
                <a:avLst/>
              </a:prstGeom>
              <a:blipFill>
                <a:blip r:embed="rId10"/>
                <a:stretch>
                  <a:fillRect l="-3478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43D707BD-9E52-45C1-80A8-E6551FD41689}"/>
                  </a:ext>
                </a:extLst>
              </p:cNvPr>
              <p:cNvSpPr/>
              <p:nvPr/>
            </p:nvSpPr>
            <p:spPr>
              <a:xfrm>
                <a:off x="2927663" y="2186637"/>
                <a:ext cx="540020" cy="3084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300" i="1">
                              <a:latin typeface="Cambria Math" panose="02040503050406030204" pitchFamily="18" charset="0"/>
                            </a:rPr>
                            <m:t>𝓌</m:t>
                          </m:r>
                        </m:e>
                        <m:sub>
                          <m:r>
                            <a:rPr lang="en-US" altLang="ko-KR" sz="1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3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43D707BD-9E52-45C1-80A8-E6551FD41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63" y="2186637"/>
                <a:ext cx="540020" cy="308482"/>
              </a:xfrm>
              <a:prstGeom prst="rect">
                <a:avLst/>
              </a:prstGeom>
              <a:blipFill>
                <a:blip r:embed="rId11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03E4CC-2EE2-42A5-A7DD-AE4327F6A6CB}"/>
                  </a:ext>
                </a:extLst>
              </p:cNvPr>
              <p:cNvSpPr txBox="1"/>
              <p:nvPr/>
            </p:nvSpPr>
            <p:spPr>
              <a:xfrm>
                <a:off x="5114281" y="4885174"/>
                <a:ext cx="65274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노드</a:t>
                </a:r>
                <a:r>
                  <a:rPr lang="en-US" altLang="ko-KR" sz="15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5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endPara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03E4CC-2EE2-42A5-A7DD-AE4327F6A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281" y="4885174"/>
                <a:ext cx="652743" cy="323165"/>
              </a:xfrm>
              <a:prstGeom prst="rect">
                <a:avLst/>
              </a:prstGeom>
              <a:blipFill>
                <a:blip r:embed="rId12"/>
                <a:stretch>
                  <a:fillRect l="-3738" t="-1887" b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827AD097-5367-4C44-8750-0BDAAA623F1D}"/>
              </a:ext>
            </a:extLst>
          </p:cNvPr>
          <p:cNvGrpSpPr/>
          <p:nvPr/>
        </p:nvGrpSpPr>
        <p:grpSpPr>
          <a:xfrm>
            <a:off x="5759590" y="3316682"/>
            <a:ext cx="1433227" cy="997483"/>
            <a:chOff x="6145585" y="3806020"/>
            <a:chExt cx="1433227" cy="99748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FC50DA0-649F-487C-A025-F22E9EF1EBEF}"/>
                </a:ext>
              </a:extLst>
            </p:cNvPr>
            <p:cNvGrpSpPr/>
            <p:nvPr/>
          </p:nvGrpSpPr>
          <p:grpSpPr>
            <a:xfrm>
              <a:off x="6145585" y="3806020"/>
              <a:ext cx="1433227" cy="997483"/>
              <a:chOff x="6044870" y="3806020"/>
              <a:chExt cx="1433227" cy="997483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1655BAA1-F12A-4A60-8FFA-1223593FD7A3}"/>
                  </a:ext>
                </a:extLst>
              </p:cNvPr>
              <p:cNvGrpSpPr/>
              <p:nvPr/>
            </p:nvGrpSpPr>
            <p:grpSpPr>
              <a:xfrm>
                <a:off x="6044870" y="3806020"/>
                <a:ext cx="1433227" cy="997483"/>
                <a:chOff x="6162537" y="2265778"/>
                <a:chExt cx="1433227" cy="997483"/>
              </a:xfrm>
            </p:grpSpPr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CA8DD6F8-E190-4CFF-8145-6A39C9EAD979}"/>
                    </a:ext>
                  </a:extLst>
                </p:cNvPr>
                <p:cNvSpPr/>
                <p:nvPr/>
              </p:nvSpPr>
              <p:spPr>
                <a:xfrm>
                  <a:off x="6162537" y="2265778"/>
                  <a:ext cx="1433227" cy="997483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1A04963-D835-4BDD-B267-3461B69E44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88696" y="2329159"/>
                  <a:ext cx="0" cy="870719"/>
                </a:xfrm>
                <a:prstGeom prst="line">
                  <a:avLst/>
                </a:prstGeom>
                <a:ln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3BADE9D-142A-4AAB-B813-EE708959BE71}"/>
                  </a:ext>
                </a:extLst>
              </p:cNvPr>
              <p:cNvGrpSpPr/>
              <p:nvPr/>
            </p:nvGrpSpPr>
            <p:grpSpPr>
              <a:xfrm>
                <a:off x="6306961" y="4048743"/>
                <a:ext cx="454522" cy="462031"/>
                <a:chOff x="6569476" y="4048743"/>
                <a:chExt cx="454522" cy="462031"/>
              </a:xfrm>
            </p:grpSpPr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3E72AB96-EEA0-4D4B-8600-8D594AE761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20480" y="4048743"/>
                  <a:ext cx="0" cy="4620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F90E3666-1703-4A77-B795-EE5FF3A141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0480" y="4048743"/>
                  <a:ext cx="203518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C12993CE-BE40-4EB8-A743-BD88EF4877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69476" y="4510774"/>
                  <a:ext cx="26543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406B984C-68AE-4554-A75E-829F6B5B9E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8357" y="4510774"/>
              <a:ext cx="979328" cy="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A25FD8D8-D42B-448F-81D3-B9D323A3724A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2889395" y="2578283"/>
            <a:ext cx="733102" cy="1241108"/>
          </a:xfrm>
          <a:prstGeom prst="bentConnector3">
            <a:avLst>
              <a:gd name="adj1" fmla="val 83907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161915F-1913-41D4-B188-23846E30E138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2886860" y="3327719"/>
            <a:ext cx="722574" cy="387154"/>
          </a:xfrm>
          <a:prstGeom prst="bentConnector3">
            <a:avLst>
              <a:gd name="adj1" fmla="val 73343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30D3EF7-D260-48A7-8DAF-6AFC49A85E51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2886860" y="3887542"/>
            <a:ext cx="671977" cy="206834"/>
          </a:xfrm>
          <a:prstGeom prst="bentConnector3">
            <a:avLst>
              <a:gd name="adj1" fmla="val 50000"/>
            </a:avLst>
          </a:prstGeom>
          <a:ln w="19050">
            <a:solidFill>
              <a:srgbClr val="D81E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889EE167-AF92-4364-866B-D6A09D5CCDB9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2886860" y="3956141"/>
            <a:ext cx="671977" cy="1019639"/>
          </a:xfrm>
          <a:prstGeom prst="bentConnector2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9FB6ED7B-7E66-4F1B-939C-FE454415160A}"/>
                  </a:ext>
                </a:extLst>
              </p:cNvPr>
              <p:cNvSpPr/>
              <p:nvPr/>
            </p:nvSpPr>
            <p:spPr>
              <a:xfrm>
                <a:off x="2832360" y="3014495"/>
                <a:ext cx="543867" cy="3084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300" i="1">
                              <a:latin typeface="Cambria Math" panose="02040503050406030204" pitchFamily="18" charset="0"/>
                            </a:rPr>
                            <m:t>𝓌</m:t>
                          </m:r>
                        </m:e>
                        <m:sub>
                          <m:r>
                            <a:rPr lang="en-US" altLang="ko-KR" sz="1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3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9FB6ED7B-7E66-4F1B-939C-FE4544151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360" y="3014495"/>
                <a:ext cx="543867" cy="308482"/>
              </a:xfrm>
              <a:prstGeom prst="rect">
                <a:avLst/>
              </a:prstGeom>
              <a:blipFill>
                <a:blip r:embed="rId1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2F64045-09C5-41DD-9868-05DD512B99EB}"/>
                  </a:ext>
                </a:extLst>
              </p:cNvPr>
              <p:cNvSpPr/>
              <p:nvPr/>
            </p:nvSpPr>
            <p:spPr>
              <a:xfrm>
                <a:off x="2798710" y="4083579"/>
                <a:ext cx="516616" cy="3084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300" i="1">
                              <a:latin typeface="Cambria Math" panose="02040503050406030204" pitchFamily="18" charset="0"/>
                            </a:rPr>
                            <m:t>𝓌</m:t>
                          </m:r>
                        </m:e>
                        <m:sub>
                          <m:r>
                            <a:rPr lang="en-US" altLang="ko-KR" sz="1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3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2F64045-09C5-41DD-9868-05DD512B9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710" y="4083579"/>
                <a:ext cx="516616" cy="308482"/>
              </a:xfrm>
              <a:prstGeom prst="rect">
                <a:avLst/>
              </a:prstGeom>
              <a:blipFill>
                <a:blip r:embed="rId1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C76D80C-33EE-48D4-8F93-305551F82DC8}"/>
              </a:ext>
            </a:extLst>
          </p:cNvPr>
          <p:cNvCxnSpPr>
            <a:cxnSpLocks/>
            <a:stCxn id="8" idx="6"/>
            <a:endCxn id="33" idx="1"/>
          </p:cNvCxnSpPr>
          <p:nvPr/>
        </p:nvCxnSpPr>
        <p:spPr>
          <a:xfrm flipV="1">
            <a:off x="4917719" y="3815424"/>
            <a:ext cx="841871" cy="3967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F3F9C26-94E8-492E-A8EC-C2C00B57883D}"/>
                  </a:ext>
                </a:extLst>
              </p:cNvPr>
              <p:cNvSpPr txBox="1"/>
              <p:nvPr/>
            </p:nvSpPr>
            <p:spPr>
              <a:xfrm>
                <a:off x="8874063" y="3560758"/>
                <a:ext cx="1675972" cy="5862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altLang="ko-KR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14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F3F9C26-94E8-492E-A8EC-C2C00B578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063" y="3560758"/>
                <a:ext cx="1675972" cy="5862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389E087D-D23A-4AD6-A81C-56B8EC7909D8}"/>
              </a:ext>
            </a:extLst>
          </p:cNvPr>
          <p:cNvSpPr txBox="1"/>
          <p:nvPr/>
        </p:nvSpPr>
        <p:spPr>
          <a:xfrm>
            <a:off x="8421727" y="3653839"/>
            <a:ext cx="534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87D9A43F-4458-4757-8FCB-2FD4AFA30242}"/>
                  </a:ext>
                </a:extLst>
              </p:cNvPr>
              <p:cNvSpPr/>
              <p:nvPr/>
            </p:nvSpPr>
            <p:spPr>
              <a:xfrm>
                <a:off x="7740246" y="3760318"/>
                <a:ext cx="455894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87D9A43F-4458-4757-8FCB-2FD4AFA30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246" y="3760318"/>
                <a:ext cx="455894" cy="391646"/>
              </a:xfrm>
              <a:prstGeom prst="rect">
                <a:avLst/>
              </a:prstGeom>
              <a:blipFill>
                <a:blip r:embed="rId1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A90EA434-A9EE-46A6-ADA8-8B7DE75AB8B3}"/>
                  </a:ext>
                </a:extLst>
              </p:cNvPr>
              <p:cNvSpPr/>
              <p:nvPr/>
            </p:nvSpPr>
            <p:spPr>
              <a:xfrm>
                <a:off x="4751112" y="415306"/>
                <a:ext cx="2689775" cy="6363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 i="1">
                                <a:latin typeface="Cambria Math" panose="02040503050406030204" pitchFamily="18" charset="0"/>
                              </a:rPr>
                              <m:t>𝓌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000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 i="1">
                                <a:latin typeface="Cambria Math" panose="02040503050406030204" pitchFamily="18" charset="0"/>
                              </a:rPr>
                              <m:t>𝓌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A90EA434-A9EE-46A6-ADA8-8B7DE75AB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112" y="415306"/>
                <a:ext cx="2689775" cy="63639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직사각형 50">
            <a:extLst>
              <a:ext uri="{FF2B5EF4-FFF2-40B4-BE49-F238E27FC236}">
                <a16:creationId xmlns:a16="http://schemas.microsoft.com/office/drawing/2014/main" id="{6EFF492E-4756-4041-A10C-BDEC61522506}"/>
              </a:ext>
            </a:extLst>
          </p:cNvPr>
          <p:cNvSpPr/>
          <p:nvPr/>
        </p:nvSpPr>
        <p:spPr>
          <a:xfrm>
            <a:off x="5570423" y="415306"/>
            <a:ext cx="423169" cy="63639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2D48B86-8F3D-4A8D-A506-E4B3CDEFD1CD}"/>
              </a:ext>
            </a:extLst>
          </p:cNvPr>
          <p:cNvSpPr/>
          <p:nvPr/>
        </p:nvSpPr>
        <p:spPr>
          <a:xfrm>
            <a:off x="6095999" y="413279"/>
            <a:ext cx="584132" cy="63639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F3C8ACE-EF2D-4A25-AC21-A38FE8ED0F23}"/>
              </a:ext>
            </a:extLst>
          </p:cNvPr>
          <p:cNvSpPr/>
          <p:nvPr/>
        </p:nvSpPr>
        <p:spPr>
          <a:xfrm>
            <a:off x="6760728" y="413279"/>
            <a:ext cx="612560" cy="63639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E9A551-B2A8-42EF-A8DC-2D84124403EF}"/>
              </a:ext>
            </a:extLst>
          </p:cNvPr>
          <p:cNvSpPr txBox="1"/>
          <p:nvPr/>
        </p:nvSpPr>
        <p:spPr>
          <a:xfrm>
            <a:off x="5602310" y="90114"/>
            <a:ext cx="3593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423C3AF-A92F-4F84-8AA6-9C90FD927F97}"/>
              </a:ext>
            </a:extLst>
          </p:cNvPr>
          <p:cNvSpPr txBox="1"/>
          <p:nvPr/>
        </p:nvSpPr>
        <p:spPr>
          <a:xfrm>
            <a:off x="6208368" y="90114"/>
            <a:ext cx="3593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②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749D81B-B7E8-4F6F-AD9C-316EB0F09F10}"/>
              </a:ext>
            </a:extLst>
          </p:cNvPr>
          <p:cNvSpPr txBox="1"/>
          <p:nvPr/>
        </p:nvSpPr>
        <p:spPr>
          <a:xfrm>
            <a:off x="6882172" y="90114"/>
            <a:ext cx="3593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③</a:t>
            </a:r>
          </a:p>
        </p:txBody>
      </p: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FEE47A58-462D-4711-A4F7-FCE8A183B8FF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04682" y="1788387"/>
            <a:ext cx="12700" cy="1733148"/>
          </a:xfrm>
          <a:prstGeom prst="curvedConnector3">
            <a:avLst>
              <a:gd name="adj1" fmla="val 3407764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8C317DB4-F555-41D1-9119-FF4AB28B43D3}"/>
                  </a:ext>
                </a:extLst>
              </p:cNvPr>
              <p:cNvSpPr/>
              <p:nvPr/>
            </p:nvSpPr>
            <p:spPr>
              <a:xfrm>
                <a:off x="6076902" y="1734955"/>
                <a:ext cx="668260" cy="534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3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3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sz="13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3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3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3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8C317DB4-F555-41D1-9119-FF4AB28B4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902" y="1734955"/>
                <a:ext cx="668260" cy="534955"/>
              </a:xfrm>
              <a:prstGeom prst="rect">
                <a:avLst/>
              </a:prstGeom>
              <a:blipFill>
                <a:blip r:embed="rId18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661F8BEC-B0AC-42A8-8125-F92424F59CD5}"/>
              </a:ext>
            </a:extLst>
          </p:cNvPr>
          <p:cNvSpPr txBox="1"/>
          <p:nvPr/>
        </p:nvSpPr>
        <p:spPr>
          <a:xfrm>
            <a:off x="2024374" y="1957327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은닉층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7EF9DE9-E77B-49E2-BBA6-DCB40F0E181E}"/>
                  </a:ext>
                </a:extLst>
              </p:cNvPr>
              <p:cNvSpPr/>
              <p:nvPr/>
            </p:nvSpPr>
            <p:spPr>
              <a:xfrm>
                <a:off x="3742346" y="5601892"/>
                <a:ext cx="4526174" cy="706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𝑛𝑒𝑡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7EF9DE9-E77B-49E2-BBA6-DCB40F0E1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346" y="5601892"/>
                <a:ext cx="4526174" cy="70602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D247DD0B-7C64-40FD-9856-45F5F764607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151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65"/>
    </mc:Choice>
    <mc:Fallback xmlns="">
      <p:transition spd="slow" advTm="13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282D388-87F3-432D-8FC4-5D4E3673DCB4}"/>
              </a:ext>
            </a:extLst>
          </p:cNvPr>
          <p:cNvSpPr/>
          <p:nvPr/>
        </p:nvSpPr>
        <p:spPr>
          <a:xfrm>
            <a:off x="871712" y="1372837"/>
            <a:ext cx="10864623" cy="528123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42F4F3-2580-4B87-90AD-97EA66F16BC1}"/>
                  </a:ext>
                </a:extLst>
              </p:cNvPr>
              <p:cNvSpPr txBox="1"/>
              <p:nvPr/>
            </p:nvSpPr>
            <p:spPr>
              <a:xfrm>
                <a:off x="331378" y="1176891"/>
                <a:ext cx="4419734" cy="391646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21262A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③ 가중치의 변화에 따른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rgbClr val="21262A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의 변화율 </a:t>
                </a:r>
                <a:endParaRPr lang="en-US" altLang="ko-KR" dirty="0">
                  <a:solidFill>
                    <a:srgbClr val="21262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42F4F3-2580-4B87-90AD-97EA66F16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78" y="1176891"/>
                <a:ext cx="4419734" cy="391646"/>
              </a:xfrm>
              <a:prstGeom prst="rect">
                <a:avLst/>
              </a:prstGeom>
              <a:blipFill>
                <a:blip r:embed="rId5"/>
                <a:stretch>
                  <a:fillRect l="-963" t="-3030" b="-19697"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98E048D1-B278-43BE-89C3-1568072D32EF}"/>
              </a:ext>
            </a:extLst>
          </p:cNvPr>
          <p:cNvSpPr/>
          <p:nvPr/>
        </p:nvSpPr>
        <p:spPr>
          <a:xfrm>
            <a:off x="3360835" y="2755049"/>
            <a:ext cx="4153825" cy="207535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A5AD9B9-1614-4143-A36D-31F7A887BCBE}"/>
              </a:ext>
            </a:extLst>
          </p:cNvPr>
          <p:cNvSpPr/>
          <p:nvPr/>
        </p:nvSpPr>
        <p:spPr>
          <a:xfrm>
            <a:off x="2447282" y="3107930"/>
            <a:ext cx="439578" cy="43957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C127E58-B5B8-426C-B739-90476683D836}"/>
              </a:ext>
            </a:extLst>
          </p:cNvPr>
          <p:cNvSpPr/>
          <p:nvPr/>
        </p:nvSpPr>
        <p:spPr>
          <a:xfrm>
            <a:off x="3622497" y="3171780"/>
            <a:ext cx="1295222" cy="1295222"/>
          </a:xfrm>
          <a:prstGeom prst="ellipse">
            <a:avLst/>
          </a:prstGeom>
          <a:solidFill>
            <a:srgbClr val="FEF6F0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14ECBC-6859-4429-97FF-0F32B56C4B01}"/>
              </a:ext>
            </a:extLst>
          </p:cNvPr>
          <p:cNvSpPr/>
          <p:nvPr/>
        </p:nvSpPr>
        <p:spPr>
          <a:xfrm>
            <a:off x="3949347" y="3246427"/>
            <a:ext cx="641522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sz="6500" dirty="0">
                <a:solidFill>
                  <a:srgbClr val="373A3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endParaRPr lang="ko-KR" altLang="en-US" sz="6500" dirty="0">
              <a:latin typeface="Cambria Math" panose="02040503050406030204" pitchFamily="18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ECF84DA-DE0A-4413-8DFD-4B8E9A352F3B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7192817" y="3815424"/>
            <a:ext cx="1257169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C6B071-1031-4625-9A3C-3EA6E46EDA61}"/>
              </a:ext>
            </a:extLst>
          </p:cNvPr>
          <p:cNvSpPr txBox="1"/>
          <p:nvPr/>
        </p:nvSpPr>
        <p:spPr>
          <a:xfrm>
            <a:off x="7699935" y="3474440"/>
            <a:ext cx="534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E1D5C8-7CAF-4AEF-B0C0-293451856C52}"/>
                  </a:ext>
                </a:extLst>
              </p:cNvPr>
              <p:cNvSpPr txBox="1"/>
              <p:nvPr/>
            </p:nvSpPr>
            <p:spPr>
              <a:xfrm>
                <a:off x="5857604" y="2940109"/>
                <a:ext cx="12170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활성화 함수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smtClean="0"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endPara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E1D5C8-7CAF-4AEF-B0C0-293451856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604" y="2940109"/>
                <a:ext cx="1217000" cy="338554"/>
              </a:xfrm>
              <a:prstGeom prst="rect">
                <a:avLst/>
              </a:prstGeom>
              <a:blipFill>
                <a:blip r:embed="rId6"/>
                <a:stretch>
                  <a:fillRect l="-2000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D1609E-081D-4E4C-A6BF-4BB86CD735F8}"/>
                  </a:ext>
                </a:extLst>
              </p:cNvPr>
              <p:cNvSpPr txBox="1"/>
              <p:nvPr/>
            </p:nvSpPr>
            <p:spPr>
              <a:xfrm>
                <a:off x="4713689" y="4245022"/>
                <a:ext cx="408060" cy="249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  <m:sub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D1609E-081D-4E4C-A6BF-4BB86CD73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89" y="4245022"/>
                <a:ext cx="408060" cy="249364"/>
              </a:xfrm>
              <a:prstGeom prst="rect">
                <a:avLst/>
              </a:prstGeom>
              <a:blipFill>
                <a:blip r:embed="rId7"/>
                <a:stretch>
                  <a:fillRect l="-5970" r="-2985" b="-21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타원 13">
            <a:extLst>
              <a:ext uri="{FF2B5EF4-FFF2-40B4-BE49-F238E27FC236}">
                <a16:creationId xmlns:a16="http://schemas.microsoft.com/office/drawing/2014/main" id="{3CADA1DC-14DA-4DF0-9B3F-7023C6EEECD1}"/>
              </a:ext>
            </a:extLst>
          </p:cNvPr>
          <p:cNvSpPr/>
          <p:nvPr/>
        </p:nvSpPr>
        <p:spPr>
          <a:xfrm>
            <a:off x="2449817" y="2358494"/>
            <a:ext cx="439578" cy="43957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45574AC-F094-47C4-8B12-CEFDC6538432}"/>
              </a:ext>
            </a:extLst>
          </p:cNvPr>
          <p:cNvSpPr/>
          <p:nvPr/>
        </p:nvSpPr>
        <p:spPr>
          <a:xfrm>
            <a:off x="2447282" y="3874587"/>
            <a:ext cx="439578" cy="43957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D8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1F059A5-607F-4792-AB18-9785DC0DA2D6}"/>
              </a:ext>
            </a:extLst>
          </p:cNvPr>
          <p:cNvSpPr/>
          <p:nvPr/>
        </p:nvSpPr>
        <p:spPr>
          <a:xfrm>
            <a:off x="2447282" y="4755991"/>
            <a:ext cx="439578" cy="43957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81765-65BF-42A7-AA17-041ABBCB13C6}"/>
              </a:ext>
            </a:extLst>
          </p:cNvPr>
          <p:cNvSpPr txBox="1"/>
          <p:nvPr/>
        </p:nvSpPr>
        <p:spPr>
          <a:xfrm>
            <a:off x="2465940" y="3572410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…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E4BA74-8FA1-4A7E-AE4D-0E41FD959983}"/>
              </a:ext>
            </a:extLst>
          </p:cNvPr>
          <p:cNvSpPr txBox="1"/>
          <p:nvPr/>
        </p:nvSpPr>
        <p:spPr>
          <a:xfrm>
            <a:off x="2465940" y="4438505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…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394DDA-6499-4A0E-86A9-76401CBA8FF7}"/>
              </a:ext>
            </a:extLst>
          </p:cNvPr>
          <p:cNvSpPr txBox="1"/>
          <p:nvPr/>
        </p:nvSpPr>
        <p:spPr>
          <a:xfrm>
            <a:off x="1606733" y="2454525"/>
            <a:ext cx="6511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노드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6C2FDE-EFFB-45AC-8324-4952A9406507}"/>
              </a:ext>
            </a:extLst>
          </p:cNvPr>
          <p:cNvSpPr txBox="1"/>
          <p:nvPr/>
        </p:nvSpPr>
        <p:spPr>
          <a:xfrm>
            <a:off x="1606733" y="3205374"/>
            <a:ext cx="6511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노드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2448DA-4A03-4A21-87D6-0EBB674150F4}"/>
                  </a:ext>
                </a:extLst>
              </p:cNvPr>
              <p:cNvSpPr txBox="1"/>
              <p:nvPr/>
            </p:nvSpPr>
            <p:spPr>
              <a:xfrm>
                <a:off x="1606733" y="3941742"/>
                <a:ext cx="66845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노드</a:t>
                </a:r>
                <a:r>
                  <a:rPr lang="en-US" altLang="ko-KR" sz="15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5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2448DA-4A03-4A21-87D6-0EBB67415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733" y="3941742"/>
                <a:ext cx="668453" cy="323165"/>
              </a:xfrm>
              <a:prstGeom prst="rect">
                <a:avLst/>
              </a:prstGeom>
              <a:blipFill>
                <a:blip r:embed="rId8"/>
                <a:stretch>
                  <a:fillRect l="-3670" t="-3774" b="-207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100EF4-C266-482A-B97F-47BF5E34C13A}"/>
                  </a:ext>
                </a:extLst>
              </p:cNvPr>
              <p:cNvSpPr txBox="1"/>
              <p:nvPr/>
            </p:nvSpPr>
            <p:spPr>
              <a:xfrm>
                <a:off x="1619587" y="4806503"/>
                <a:ext cx="7027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노드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100EF4-C266-482A-B97F-47BF5E34C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587" y="4806503"/>
                <a:ext cx="702756" cy="338554"/>
              </a:xfrm>
              <a:prstGeom prst="rect">
                <a:avLst/>
              </a:prstGeom>
              <a:blipFill>
                <a:blip r:embed="rId9"/>
                <a:stretch>
                  <a:fillRect l="-3478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43D707BD-9E52-45C1-80A8-E6551FD41689}"/>
                  </a:ext>
                </a:extLst>
              </p:cNvPr>
              <p:cNvSpPr/>
              <p:nvPr/>
            </p:nvSpPr>
            <p:spPr>
              <a:xfrm>
                <a:off x="2927663" y="2186637"/>
                <a:ext cx="540020" cy="3084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300" i="1">
                              <a:latin typeface="Cambria Math" panose="02040503050406030204" pitchFamily="18" charset="0"/>
                            </a:rPr>
                            <m:t>𝓌</m:t>
                          </m:r>
                        </m:e>
                        <m:sub>
                          <m:r>
                            <a:rPr lang="en-US" altLang="ko-KR" sz="1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3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43D707BD-9E52-45C1-80A8-E6551FD41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63" y="2186637"/>
                <a:ext cx="540020" cy="308482"/>
              </a:xfrm>
              <a:prstGeom prst="rect">
                <a:avLst/>
              </a:prstGeom>
              <a:blipFill>
                <a:blip r:embed="rId10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03E4CC-2EE2-42A5-A7DD-AE4327F6A6CB}"/>
                  </a:ext>
                </a:extLst>
              </p:cNvPr>
              <p:cNvSpPr txBox="1"/>
              <p:nvPr/>
            </p:nvSpPr>
            <p:spPr>
              <a:xfrm>
                <a:off x="5114281" y="4885174"/>
                <a:ext cx="65274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노드</a:t>
                </a:r>
                <a:r>
                  <a:rPr lang="en-US" altLang="ko-KR" sz="15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5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endPara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03E4CC-2EE2-42A5-A7DD-AE4327F6A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281" y="4885174"/>
                <a:ext cx="652743" cy="323165"/>
              </a:xfrm>
              <a:prstGeom prst="rect">
                <a:avLst/>
              </a:prstGeom>
              <a:blipFill>
                <a:blip r:embed="rId11"/>
                <a:stretch>
                  <a:fillRect l="-3738" t="-1887" b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827AD097-5367-4C44-8750-0BDAAA623F1D}"/>
              </a:ext>
            </a:extLst>
          </p:cNvPr>
          <p:cNvGrpSpPr/>
          <p:nvPr/>
        </p:nvGrpSpPr>
        <p:grpSpPr>
          <a:xfrm>
            <a:off x="5759590" y="3316682"/>
            <a:ext cx="1433227" cy="997483"/>
            <a:chOff x="6145585" y="3806020"/>
            <a:chExt cx="1433227" cy="99748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FC50DA0-649F-487C-A025-F22E9EF1EBEF}"/>
                </a:ext>
              </a:extLst>
            </p:cNvPr>
            <p:cNvGrpSpPr/>
            <p:nvPr/>
          </p:nvGrpSpPr>
          <p:grpSpPr>
            <a:xfrm>
              <a:off x="6145585" y="3806020"/>
              <a:ext cx="1433227" cy="997483"/>
              <a:chOff x="6044870" y="3806020"/>
              <a:chExt cx="1433227" cy="997483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1655BAA1-F12A-4A60-8FFA-1223593FD7A3}"/>
                  </a:ext>
                </a:extLst>
              </p:cNvPr>
              <p:cNvGrpSpPr/>
              <p:nvPr/>
            </p:nvGrpSpPr>
            <p:grpSpPr>
              <a:xfrm>
                <a:off x="6044870" y="3806020"/>
                <a:ext cx="1433227" cy="997483"/>
                <a:chOff x="6162537" y="2265778"/>
                <a:chExt cx="1433227" cy="997483"/>
              </a:xfrm>
            </p:grpSpPr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CA8DD6F8-E190-4CFF-8145-6A39C9EAD979}"/>
                    </a:ext>
                  </a:extLst>
                </p:cNvPr>
                <p:cNvSpPr/>
                <p:nvPr/>
              </p:nvSpPr>
              <p:spPr>
                <a:xfrm>
                  <a:off x="6162537" y="2265778"/>
                  <a:ext cx="1433227" cy="997483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1A04963-D835-4BDD-B267-3461B69E44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88696" y="2329159"/>
                  <a:ext cx="0" cy="870719"/>
                </a:xfrm>
                <a:prstGeom prst="line">
                  <a:avLst/>
                </a:prstGeom>
                <a:ln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3BADE9D-142A-4AAB-B813-EE708959BE71}"/>
                  </a:ext>
                </a:extLst>
              </p:cNvPr>
              <p:cNvGrpSpPr/>
              <p:nvPr/>
            </p:nvGrpSpPr>
            <p:grpSpPr>
              <a:xfrm>
                <a:off x="6306961" y="4048743"/>
                <a:ext cx="454522" cy="462031"/>
                <a:chOff x="6569476" y="4048743"/>
                <a:chExt cx="454522" cy="462031"/>
              </a:xfrm>
            </p:grpSpPr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3E72AB96-EEA0-4D4B-8600-8D594AE761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20480" y="4048743"/>
                  <a:ext cx="0" cy="4620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F90E3666-1703-4A77-B795-EE5FF3A141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0480" y="4048743"/>
                  <a:ext cx="203518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C12993CE-BE40-4EB8-A743-BD88EF4877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69476" y="4510774"/>
                  <a:ext cx="26543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406B984C-68AE-4554-A75E-829F6B5B9E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8357" y="4510774"/>
              <a:ext cx="979328" cy="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A25FD8D8-D42B-448F-81D3-B9D323A3724A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2889395" y="2578283"/>
            <a:ext cx="733102" cy="1241108"/>
          </a:xfrm>
          <a:prstGeom prst="bentConnector3">
            <a:avLst>
              <a:gd name="adj1" fmla="val 83907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161915F-1913-41D4-B188-23846E30E138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2886860" y="3327719"/>
            <a:ext cx="722574" cy="387154"/>
          </a:xfrm>
          <a:prstGeom prst="bentConnector3">
            <a:avLst>
              <a:gd name="adj1" fmla="val 73343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30D3EF7-D260-48A7-8DAF-6AFC49A85E51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2886860" y="3887542"/>
            <a:ext cx="671977" cy="206834"/>
          </a:xfrm>
          <a:prstGeom prst="bentConnector3">
            <a:avLst>
              <a:gd name="adj1" fmla="val 50000"/>
            </a:avLst>
          </a:prstGeom>
          <a:ln w="19050">
            <a:solidFill>
              <a:srgbClr val="D81E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889EE167-AF92-4364-866B-D6A09D5CCDB9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2886860" y="3956141"/>
            <a:ext cx="671977" cy="1019639"/>
          </a:xfrm>
          <a:prstGeom prst="bentConnector2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9FB6ED7B-7E66-4F1B-939C-FE454415160A}"/>
                  </a:ext>
                </a:extLst>
              </p:cNvPr>
              <p:cNvSpPr/>
              <p:nvPr/>
            </p:nvSpPr>
            <p:spPr>
              <a:xfrm>
                <a:off x="2832360" y="3014495"/>
                <a:ext cx="543867" cy="3084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300" i="1">
                              <a:latin typeface="Cambria Math" panose="02040503050406030204" pitchFamily="18" charset="0"/>
                            </a:rPr>
                            <m:t>𝓌</m:t>
                          </m:r>
                        </m:e>
                        <m:sub>
                          <m:r>
                            <a:rPr lang="en-US" altLang="ko-KR" sz="1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3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9FB6ED7B-7E66-4F1B-939C-FE4544151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360" y="3014495"/>
                <a:ext cx="543867" cy="308482"/>
              </a:xfrm>
              <a:prstGeom prst="rect">
                <a:avLst/>
              </a:prstGeom>
              <a:blipFill>
                <a:blip r:embed="rId1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2F64045-09C5-41DD-9868-05DD512B99EB}"/>
                  </a:ext>
                </a:extLst>
              </p:cNvPr>
              <p:cNvSpPr/>
              <p:nvPr/>
            </p:nvSpPr>
            <p:spPr>
              <a:xfrm>
                <a:off x="2798710" y="4083579"/>
                <a:ext cx="516616" cy="3084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300" i="1">
                              <a:latin typeface="Cambria Math" panose="02040503050406030204" pitchFamily="18" charset="0"/>
                            </a:rPr>
                            <m:t>𝓌</m:t>
                          </m:r>
                        </m:e>
                        <m:sub>
                          <m:r>
                            <a:rPr lang="en-US" altLang="ko-KR" sz="1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3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2F64045-09C5-41DD-9868-05DD512B9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710" y="4083579"/>
                <a:ext cx="516616" cy="308482"/>
              </a:xfrm>
              <a:prstGeom prst="rect">
                <a:avLst/>
              </a:prstGeom>
              <a:blipFill>
                <a:blip r:embed="rId1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C76D80C-33EE-48D4-8F93-305551F82DC8}"/>
              </a:ext>
            </a:extLst>
          </p:cNvPr>
          <p:cNvCxnSpPr>
            <a:cxnSpLocks/>
            <a:stCxn id="8" idx="6"/>
            <a:endCxn id="33" idx="1"/>
          </p:cNvCxnSpPr>
          <p:nvPr/>
        </p:nvCxnSpPr>
        <p:spPr>
          <a:xfrm flipV="1">
            <a:off x="4917719" y="3815424"/>
            <a:ext cx="841871" cy="3967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F3F9C26-94E8-492E-A8EC-C2C00B57883D}"/>
                  </a:ext>
                </a:extLst>
              </p:cNvPr>
              <p:cNvSpPr txBox="1"/>
              <p:nvPr/>
            </p:nvSpPr>
            <p:spPr>
              <a:xfrm>
                <a:off x="8874063" y="3560758"/>
                <a:ext cx="1675972" cy="5862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altLang="ko-KR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14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F3F9C26-94E8-492E-A8EC-C2C00B578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063" y="3560758"/>
                <a:ext cx="1675972" cy="5862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389E087D-D23A-4AD6-A81C-56B8EC7909D8}"/>
              </a:ext>
            </a:extLst>
          </p:cNvPr>
          <p:cNvSpPr txBox="1"/>
          <p:nvPr/>
        </p:nvSpPr>
        <p:spPr>
          <a:xfrm>
            <a:off x="8421727" y="3653839"/>
            <a:ext cx="534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87D9A43F-4458-4757-8FCB-2FD4AFA30242}"/>
                  </a:ext>
                </a:extLst>
              </p:cNvPr>
              <p:cNvSpPr/>
              <p:nvPr/>
            </p:nvSpPr>
            <p:spPr>
              <a:xfrm>
                <a:off x="7740246" y="3760318"/>
                <a:ext cx="455894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87D9A43F-4458-4757-8FCB-2FD4AFA30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246" y="3760318"/>
                <a:ext cx="455894" cy="391646"/>
              </a:xfrm>
              <a:prstGeom prst="rect">
                <a:avLst/>
              </a:prstGeom>
              <a:blipFill>
                <a:blip r:embed="rId1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A90EA434-A9EE-46A6-ADA8-8B7DE75AB8B3}"/>
                  </a:ext>
                </a:extLst>
              </p:cNvPr>
              <p:cNvSpPr/>
              <p:nvPr/>
            </p:nvSpPr>
            <p:spPr>
              <a:xfrm>
                <a:off x="4751112" y="415306"/>
                <a:ext cx="2689775" cy="6363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 i="1">
                                <a:latin typeface="Cambria Math" panose="02040503050406030204" pitchFamily="18" charset="0"/>
                              </a:rPr>
                              <m:t>𝓌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000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 i="1">
                                <a:latin typeface="Cambria Math" panose="02040503050406030204" pitchFamily="18" charset="0"/>
                              </a:rPr>
                              <m:t>𝓌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A90EA434-A9EE-46A6-ADA8-8B7DE75AB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112" y="415306"/>
                <a:ext cx="2689775" cy="63639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직사각형 50">
            <a:extLst>
              <a:ext uri="{FF2B5EF4-FFF2-40B4-BE49-F238E27FC236}">
                <a16:creationId xmlns:a16="http://schemas.microsoft.com/office/drawing/2014/main" id="{6EFF492E-4756-4041-A10C-BDEC61522506}"/>
              </a:ext>
            </a:extLst>
          </p:cNvPr>
          <p:cNvSpPr/>
          <p:nvPr/>
        </p:nvSpPr>
        <p:spPr>
          <a:xfrm>
            <a:off x="5570423" y="415306"/>
            <a:ext cx="423169" cy="63639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2D48B86-8F3D-4A8D-A506-E4B3CDEFD1CD}"/>
              </a:ext>
            </a:extLst>
          </p:cNvPr>
          <p:cNvSpPr/>
          <p:nvPr/>
        </p:nvSpPr>
        <p:spPr>
          <a:xfrm>
            <a:off x="6095999" y="413279"/>
            <a:ext cx="584132" cy="63639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F3C8ACE-EF2D-4A25-AC21-A38FE8ED0F23}"/>
              </a:ext>
            </a:extLst>
          </p:cNvPr>
          <p:cNvSpPr/>
          <p:nvPr/>
        </p:nvSpPr>
        <p:spPr>
          <a:xfrm>
            <a:off x="6760728" y="413279"/>
            <a:ext cx="612560" cy="63639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E9A551-B2A8-42EF-A8DC-2D84124403EF}"/>
              </a:ext>
            </a:extLst>
          </p:cNvPr>
          <p:cNvSpPr txBox="1"/>
          <p:nvPr/>
        </p:nvSpPr>
        <p:spPr>
          <a:xfrm>
            <a:off x="5602310" y="90114"/>
            <a:ext cx="3593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423C3AF-A92F-4F84-8AA6-9C90FD927F97}"/>
              </a:ext>
            </a:extLst>
          </p:cNvPr>
          <p:cNvSpPr txBox="1"/>
          <p:nvPr/>
        </p:nvSpPr>
        <p:spPr>
          <a:xfrm>
            <a:off x="6208368" y="90114"/>
            <a:ext cx="3593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②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749D81B-B7E8-4F6F-AD9C-316EB0F09F10}"/>
              </a:ext>
            </a:extLst>
          </p:cNvPr>
          <p:cNvSpPr txBox="1"/>
          <p:nvPr/>
        </p:nvSpPr>
        <p:spPr>
          <a:xfrm>
            <a:off x="6882172" y="90114"/>
            <a:ext cx="3593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③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61F8BEC-B0AC-42A8-8125-F92424F59CD5}"/>
              </a:ext>
            </a:extLst>
          </p:cNvPr>
          <p:cNvSpPr txBox="1"/>
          <p:nvPr/>
        </p:nvSpPr>
        <p:spPr>
          <a:xfrm>
            <a:off x="2024374" y="1957327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은닉층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61" name="연결선: 구부러짐 60">
            <a:extLst>
              <a:ext uri="{FF2B5EF4-FFF2-40B4-BE49-F238E27FC236}">
                <a16:creationId xmlns:a16="http://schemas.microsoft.com/office/drawing/2014/main" id="{A72DC59F-7628-4E2F-AF7C-6A8118732BD4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96343" y="1697510"/>
            <a:ext cx="12700" cy="1733148"/>
          </a:xfrm>
          <a:prstGeom prst="curvedConnector3">
            <a:avLst>
              <a:gd name="adj1" fmla="val 3407764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520F34EF-CA2E-4587-9DE2-EB0789B95B1D}"/>
                  </a:ext>
                </a:extLst>
              </p:cNvPr>
              <p:cNvSpPr/>
              <p:nvPr/>
            </p:nvSpPr>
            <p:spPr>
              <a:xfrm>
                <a:off x="3883695" y="1644078"/>
                <a:ext cx="637995" cy="5349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3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3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3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3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300" i="1">
                                  <a:latin typeface="Cambria Math" panose="02040503050406030204" pitchFamily="18" charset="0"/>
                                </a:rPr>
                                <m:t>𝓌</m:t>
                              </m:r>
                            </m:e>
                            <m:sub>
                              <m:r>
                                <a:rPr lang="en-US" altLang="ko-KR" sz="13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520F34EF-CA2E-4587-9DE2-EB0789B95B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695" y="1644078"/>
                <a:ext cx="637995" cy="534955"/>
              </a:xfrm>
              <a:prstGeom prst="rect">
                <a:avLst/>
              </a:prstGeom>
              <a:blipFill>
                <a:blip r:embed="rId17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4654527-68D9-4A45-8CD5-2122C2EBFC03}"/>
                  </a:ext>
                </a:extLst>
              </p:cNvPr>
              <p:cNvSpPr/>
              <p:nvPr/>
            </p:nvSpPr>
            <p:spPr>
              <a:xfrm>
                <a:off x="3430459" y="5363861"/>
                <a:ext cx="4994572" cy="848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𝓌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𝓌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𝓌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𝓌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𝓌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4654527-68D9-4A45-8CD5-2122C2EBFC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459" y="5363861"/>
                <a:ext cx="4994572" cy="84875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오디오 45">
            <a:hlinkClick r:id="" action="ppaction://media"/>
            <a:extLst>
              <a:ext uri="{FF2B5EF4-FFF2-40B4-BE49-F238E27FC236}">
                <a16:creationId xmlns:a16="http://schemas.microsoft.com/office/drawing/2014/main" id="{E766EF32-7EE8-46DF-A6A1-A4020150DA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5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04"/>
    </mc:Choice>
    <mc:Fallback xmlns="">
      <p:transition spd="slow" advTm="15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C496AC67-2193-4B6C-9FBC-474703504D37}"/>
                  </a:ext>
                </a:extLst>
              </p:cNvPr>
              <p:cNvSpPr/>
              <p:nvPr/>
            </p:nvSpPr>
            <p:spPr>
              <a:xfrm>
                <a:off x="2638227" y="823679"/>
                <a:ext cx="6452857" cy="6363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 i="1">
                                <a:latin typeface="Cambria Math" panose="02040503050406030204" pitchFamily="18" charset="0"/>
                              </a:rPr>
                              <m:t>𝓌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 i="1">
                                <a:latin typeface="Cambria Math" panose="02040503050406030204" pitchFamily="18" charset="0"/>
                              </a:rPr>
                              <m:t>𝓌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ko-KR" altLang="en-US" sz="20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𝑛𝑒𝑡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C496AC67-2193-4B6C-9FBC-474703504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227" y="823679"/>
                <a:ext cx="6452857" cy="6363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955D106-47A5-4F12-A10A-B9E1C3A083FD}"/>
                  </a:ext>
                </a:extLst>
              </p:cNvPr>
              <p:cNvSpPr/>
              <p:nvPr/>
            </p:nvSpPr>
            <p:spPr>
              <a:xfrm>
                <a:off x="4661608" y="416817"/>
                <a:ext cx="2406094" cy="323165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square">
                <a:spAutoFit/>
              </a:bodyPr>
              <a:lstStyle/>
              <a:p>
                <a:r>
                  <a:rPr lang="ko-KR" altLang="en-US" sz="1500" dirty="0">
                    <a:solidFill>
                      <a:srgbClr val="21262A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노드 </a:t>
                </a:r>
                <a14:m>
                  <m:oMath xmlns:m="http://schemas.openxmlformats.org/officeDocument/2006/math">
                    <m:r>
                      <a:rPr lang="en-US" altLang="ko-KR" sz="1500" i="1">
                        <a:solidFill>
                          <a:srgbClr val="21262A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ko-KR" altLang="en-US" sz="1500" dirty="0">
                    <a:solidFill>
                      <a:srgbClr val="21262A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가</a:t>
                </a:r>
                <a:r>
                  <a:rPr lang="en-US" altLang="ko-KR" sz="1500" dirty="0">
                    <a:solidFill>
                      <a:srgbClr val="21262A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ko-KR" altLang="en-US" sz="1500" dirty="0">
                    <a:solidFill>
                      <a:srgbClr val="21262A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출력층에 있는 노드</a:t>
                </a: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955D106-47A5-4F12-A10A-B9E1C3A08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608" y="416817"/>
                <a:ext cx="2406094" cy="323165"/>
              </a:xfrm>
              <a:prstGeom prst="rect">
                <a:avLst/>
              </a:prstGeom>
              <a:blipFill>
                <a:blip r:embed="rId7"/>
                <a:stretch>
                  <a:fillRect l="-1015" t="-1887" b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204E97-54BF-47AC-B848-4729E6B34EE5}"/>
              </a:ext>
            </a:extLst>
          </p:cNvPr>
          <p:cNvSpPr/>
          <p:nvPr/>
        </p:nvSpPr>
        <p:spPr>
          <a:xfrm>
            <a:off x="5501825" y="2010794"/>
            <a:ext cx="725658" cy="323165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총정리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630B01C-EC78-4F6F-A7A9-29B3A3B42285}"/>
                  </a:ext>
                </a:extLst>
              </p:cNvPr>
              <p:cNvSpPr/>
              <p:nvPr/>
            </p:nvSpPr>
            <p:spPr>
              <a:xfrm>
                <a:off x="4951108" y="2333959"/>
                <a:ext cx="1662122" cy="7051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630B01C-EC78-4F6F-A7A9-29B3A3B42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108" y="2333959"/>
                <a:ext cx="1662122" cy="7051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6B36D05-1285-474A-8004-ACFFFCB378E4}"/>
                  </a:ext>
                </a:extLst>
              </p:cNvPr>
              <p:cNvSpPr/>
              <p:nvPr/>
            </p:nvSpPr>
            <p:spPr>
              <a:xfrm>
                <a:off x="3655859" y="3251750"/>
                <a:ext cx="4398640" cy="341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5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는 신경망 계층에 따라 다음과 같이 구분하여서 계산</a:t>
                </a: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6B36D05-1285-474A-8004-ACFFFCB378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59" y="3251750"/>
                <a:ext cx="4398640" cy="341697"/>
              </a:xfrm>
              <a:prstGeom prst="rect">
                <a:avLst/>
              </a:prstGeom>
              <a:blipFill>
                <a:blip r:embed="rId9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6762700-5CEE-44FC-96BC-6139C18D1960}"/>
                  </a:ext>
                </a:extLst>
              </p:cNvPr>
              <p:cNvSpPr/>
              <p:nvPr/>
            </p:nvSpPr>
            <p:spPr>
              <a:xfrm>
                <a:off x="3105444" y="3593447"/>
                <a:ext cx="3112327" cy="1340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𝑛𝑒𝑡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𝓌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𝑗𝑘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𝑛𝑒𝑡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6762700-5CEE-44FC-96BC-6139C18D19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444" y="3593447"/>
                <a:ext cx="3112327" cy="13408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404807-34CD-4660-8183-F34BC8B73D60}"/>
              </a:ext>
            </a:extLst>
          </p:cNvPr>
          <p:cNvCxnSpPr>
            <a:cxnSpLocks/>
          </p:cNvCxnSpPr>
          <p:nvPr/>
        </p:nvCxnSpPr>
        <p:spPr>
          <a:xfrm flipH="1">
            <a:off x="5923336" y="3877096"/>
            <a:ext cx="763479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899DCF8-827A-4E49-A38D-BFAD584C5F48}"/>
              </a:ext>
            </a:extLst>
          </p:cNvPr>
          <p:cNvCxnSpPr>
            <a:cxnSpLocks/>
          </p:cNvCxnSpPr>
          <p:nvPr/>
        </p:nvCxnSpPr>
        <p:spPr>
          <a:xfrm flipH="1">
            <a:off x="6111247" y="4428990"/>
            <a:ext cx="763479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79C1CE8-7A71-4425-95F2-36D50DBA7A0D}"/>
                  </a:ext>
                </a:extLst>
              </p:cNvPr>
              <p:cNvSpPr/>
              <p:nvPr/>
            </p:nvSpPr>
            <p:spPr>
              <a:xfrm>
                <a:off x="6686815" y="3715513"/>
                <a:ext cx="157613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5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가 출력 계층이면</a:t>
                </a: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79C1CE8-7A71-4425-95F2-36D50DBA7A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815" y="3715513"/>
                <a:ext cx="1576137" cy="323165"/>
              </a:xfrm>
              <a:prstGeom prst="rect">
                <a:avLst/>
              </a:prstGeom>
              <a:blipFill>
                <a:blip r:embed="rId11"/>
                <a:stretch>
                  <a:fillRect t="-3774" r="-388" b="-207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9B25D26-F676-4149-AFE4-25EF62D35B0A}"/>
                  </a:ext>
                </a:extLst>
              </p:cNvPr>
              <p:cNvSpPr/>
              <p:nvPr/>
            </p:nvSpPr>
            <p:spPr>
              <a:xfrm>
                <a:off x="6874726" y="4263887"/>
                <a:ext cx="157613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5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가 은닉 계층이면</a:t>
                </a: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9B25D26-F676-4149-AFE4-25EF62D35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726" y="4263887"/>
                <a:ext cx="1576137" cy="323165"/>
              </a:xfrm>
              <a:prstGeom prst="rect">
                <a:avLst/>
              </a:prstGeom>
              <a:blipFill>
                <a:blip r:embed="rId12"/>
                <a:stretch>
                  <a:fillRect t="-1887" r="-388" b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D72CD7E-7345-4B8C-85D7-7DCFF5B3550D}"/>
                  </a:ext>
                </a:extLst>
              </p:cNvPr>
              <p:cNvSpPr/>
              <p:nvPr/>
            </p:nvSpPr>
            <p:spPr>
              <a:xfrm>
                <a:off x="4331556" y="5254050"/>
                <a:ext cx="3454151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가중치의 변화량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𝓌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은 다음식으로 계산</a:t>
                </a: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D72CD7E-7345-4B8C-85D7-7DCFF5B355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556" y="5254050"/>
                <a:ext cx="3454151" cy="358368"/>
              </a:xfrm>
              <a:prstGeom prst="rect">
                <a:avLst/>
              </a:prstGeom>
              <a:blipFill>
                <a:blip r:embed="rId13"/>
                <a:stretch>
                  <a:fillRect l="-707" b="-13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4904E9F-57C7-45A6-B631-47676ABCEFFD}"/>
                  </a:ext>
                </a:extLst>
              </p:cNvPr>
              <p:cNvSpPr/>
              <p:nvPr/>
            </p:nvSpPr>
            <p:spPr>
              <a:xfrm>
                <a:off x="4661607" y="5726822"/>
                <a:ext cx="2769284" cy="69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𝓌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𝓌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4904E9F-57C7-45A6-B631-47676ABCEF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607" y="5726822"/>
                <a:ext cx="2769284" cy="69717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95FA841A-1D67-4A1E-A920-B6DAAF24E53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583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00"/>
    </mc:Choice>
    <mc:Fallback xmlns="">
      <p:transition spd="slow" advTm="26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  <p:bldP spid="11" grpId="0" animBg="1"/>
      <p:bldP spid="12" grpId="0"/>
      <p:bldP spid="13" grpId="0"/>
      <p:bldP spid="14" grpId="0"/>
      <p:bldP spid="19" grpId="0"/>
      <p:bldP spid="20" grpId="0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8175AA-B536-4495-BB99-8A2A1AA49DB1}"/>
              </a:ext>
            </a:extLst>
          </p:cNvPr>
          <p:cNvSpPr txBox="1"/>
          <p:nvPr/>
        </p:nvSpPr>
        <p:spPr>
          <a:xfrm>
            <a:off x="3790309" y="605638"/>
            <a:ext cx="18559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Contents</a:t>
            </a:r>
            <a:endParaRPr lang="ko-KR" altLang="en-US" sz="30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FDAE53-0A48-46CC-A6F5-01E6D444584F}"/>
              </a:ext>
            </a:extLst>
          </p:cNvPr>
          <p:cNvCxnSpPr>
            <a:cxnSpLocks/>
          </p:cNvCxnSpPr>
          <p:nvPr/>
        </p:nvCxnSpPr>
        <p:spPr>
          <a:xfrm>
            <a:off x="5708009" y="719938"/>
            <a:ext cx="0" cy="5395636"/>
          </a:xfrm>
          <a:prstGeom prst="line">
            <a:avLst/>
          </a:prstGeom>
          <a:ln w="19050">
            <a:solidFill>
              <a:srgbClr val="212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C7DBCAA5-ABE2-4C95-BC31-83681FCA769E}"/>
              </a:ext>
            </a:extLst>
          </p:cNvPr>
          <p:cNvSpPr/>
          <p:nvPr/>
        </p:nvSpPr>
        <p:spPr>
          <a:xfrm>
            <a:off x="5642999" y="1203731"/>
            <a:ext cx="117446" cy="11744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AD35904-50B6-43FC-B04D-7619EC89AFEF}"/>
              </a:ext>
            </a:extLst>
          </p:cNvPr>
          <p:cNvSpPr/>
          <p:nvPr/>
        </p:nvSpPr>
        <p:spPr>
          <a:xfrm>
            <a:off x="5642999" y="1948543"/>
            <a:ext cx="117446" cy="117446"/>
          </a:xfrm>
          <a:prstGeom prst="ellipse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DBE275E-0469-4D62-87B1-8FE0D3C1AEB5}"/>
              </a:ext>
            </a:extLst>
          </p:cNvPr>
          <p:cNvSpPr/>
          <p:nvPr/>
        </p:nvSpPr>
        <p:spPr>
          <a:xfrm>
            <a:off x="5642999" y="2647166"/>
            <a:ext cx="117446" cy="117446"/>
          </a:xfrm>
          <a:prstGeom prst="ellipse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9AE25D9-2FA5-457F-A7E5-37910ACB757C}"/>
              </a:ext>
            </a:extLst>
          </p:cNvPr>
          <p:cNvSpPr/>
          <p:nvPr/>
        </p:nvSpPr>
        <p:spPr>
          <a:xfrm>
            <a:off x="5642999" y="3345789"/>
            <a:ext cx="117446" cy="117446"/>
          </a:xfrm>
          <a:prstGeom prst="ellipse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6AD6E6B-1B9E-44E0-B9CB-0A6472E621C5}"/>
              </a:ext>
            </a:extLst>
          </p:cNvPr>
          <p:cNvSpPr/>
          <p:nvPr/>
        </p:nvSpPr>
        <p:spPr>
          <a:xfrm>
            <a:off x="5642999" y="4044412"/>
            <a:ext cx="117446" cy="117446"/>
          </a:xfrm>
          <a:prstGeom prst="ellipse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8180F5C-14C2-4E39-A3A3-DCAB81F269ED}"/>
              </a:ext>
            </a:extLst>
          </p:cNvPr>
          <p:cNvSpPr/>
          <p:nvPr/>
        </p:nvSpPr>
        <p:spPr>
          <a:xfrm>
            <a:off x="5642999" y="4743035"/>
            <a:ext cx="117446" cy="117446"/>
          </a:xfrm>
          <a:prstGeom prst="ellipse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E6BBFE-16D1-447F-B094-2B68EE7A8A0C}"/>
              </a:ext>
            </a:extLst>
          </p:cNvPr>
          <p:cNvSpPr/>
          <p:nvPr/>
        </p:nvSpPr>
        <p:spPr>
          <a:xfrm>
            <a:off x="5642999" y="5441658"/>
            <a:ext cx="117446" cy="117446"/>
          </a:xfrm>
          <a:prstGeom prst="ellipse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389817-3DB5-43BF-A50B-C4A9602CD127}"/>
              </a:ext>
            </a:extLst>
          </p:cNvPr>
          <p:cNvSpPr txBox="1"/>
          <p:nvPr/>
        </p:nvSpPr>
        <p:spPr>
          <a:xfrm>
            <a:off x="5890476" y="1023927"/>
            <a:ext cx="2287806" cy="47705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신경망 </a:t>
            </a:r>
            <a:r>
              <a:rPr lang="en-US" altLang="ko-KR" sz="2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 (MLP)</a:t>
            </a:r>
            <a:endParaRPr lang="ko-KR" altLang="en-US" sz="25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4F140-2A8D-4DB1-9ED2-E053EE40B93B}"/>
              </a:ext>
            </a:extLst>
          </p:cNvPr>
          <p:cNvSpPr txBox="1"/>
          <p:nvPr/>
        </p:nvSpPr>
        <p:spPr>
          <a:xfrm>
            <a:off x="5890476" y="1853377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다층 퍼셉트론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BD5381-A1AA-48E2-9E3A-1844D9C4009F}"/>
              </a:ext>
            </a:extLst>
          </p:cNvPr>
          <p:cNvSpPr txBox="1"/>
          <p:nvPr/>
        </p:nvSpPr>
        <p:spPr>
          <a:xfrm>
            <a:off x="5890476" y="2552000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역전파 학습 알고리즘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110ADE-D9B3-4E1C-AAB4-E55337242DA1}"/>
              </a:ext>
            </a:extLst>
          </p:cNvPr>
          <p:cNvSpPr txBox="1"/>
          <p:nvPr/>
        </p:nvSpPr>
        <p:spPr>
          <a:xfrm>
            <a:off x="5890476" y="3250623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역전파 알고리즘 유도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126AD9-A0E0-41C3-9685-5B1E0CBC8A37}"/>
              </a:ext>
            </a:extLst>
          </p:cNvPr>
          <p:cNvSpPr txBox="1"/>
          <p:nvPr/>
        </p:nvSpPr>
        <p:spPr>
          <a:xfrm>
            <a:off x="5890476" y="3949246"/>
            <a:ext cx="2935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구글의 플레이그라운드를 이용한 실습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B6B0B6-6989-435F-A040-945768DC7A92}"/>
              </a:ext>
            </a:extLst>
          </p:cNvPr>
          <p:cNvSpPr txBox="1"/>
          <p:nvPr/>
        </p:nvSpPr>
        <p:spPr>
          <a:xfrm>
            <a:off x="5890476" y="4647869"/>
            <a:ext cx="2321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넘파이를 이용하여 </a:t>
            </a:r>
            <a:r>
              <a:rPr lang="en-US" altLang="ko-KR" sz="14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MLP </a:t>
            </a:r>
            <a:r>
              <a:rPr lang="ko-KR" altLang="en-US" sz="14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C056C4-9F77-4119-BBC0-2CA3DF3045EF}"/>
              </a:ext>
            </a:extLst>
          </p:cNvPr>
          <p:cNvSpPr txBox="1"/>
          <p:nvPr/>
        </p:nvSpPr>
        <p:spPr>
          <a:xfrm>
            <a:off x="5890476" y="5346492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구글의 텐서플로우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EC91FB8F-1088-40F2-A83D-CDB4580E36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2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0"/>
    </mc:Choice>
    <mc:Fallback xmlns="">
      <p:transition spd="slow" advTm="5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0D6A70-6739-4E17-A008-CAA178D34CC6}"/>
              </a:ext>
            </a:extLst>
          </p:cNvPr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DEBC0F-7263-42F6-A872-B3544EC79FE1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구글의 플레이그라운드 실습</a:t>
            </a:r>
          </a:p>
        </p:txBody>
      </p:sp>
    </p:spTree>
    <p:extLst>
      <p:ext uri="{BB962C8B-B14F-4D97-AF65-F5344CB8AC3E}">
        <p14:creationId xmlns:p14="http://schemas.microsoft.com/office/powerpoint/2010/main" val="352752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1"/>
    </mc:Choice>
    <mc:Fallback xmlns="">
      <p:transition spd="slow" advTm="434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0CD47A4-C052-4A38-837B-4CCB4162A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53" y="835407"/>
            <a:ext cx="10617693" cy="518718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3BDBDB5-F03B-4A3D-8B0E-78F4322314A8}"/>
              </a:ext>
            </a:extLst>
          </p:cNvPr>
          <p:cNvSpPr/>
          <p:nvPr/>
        </p:nvSpPr>
        <p:spPr>
          <a:xfrm>
            <a:off x="2831977" y="2112885"/>
            <a:ext cx="461639" cy="4616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0626F1-4ED0-44C2-9226-610057419FAC}"/>
              </a:ext>
            </a:extLst>
          </p:cNvPr>
          <p:cNvSpPr/>
          <p:nvPr/>
        </p:nvSpPr>
        <p:spPr>
          <a:xfrm>
            <a:off x="3701989" y="3428999"/>
            <a:ext cx="674702" cy="22615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F53D9-6633-401F-9752-6262D884FC9F}"/>
              </a:ext>
            </a:extLst>
          </p:cNvPr>
          <p:cNvSpPr/>
          <p:nvPr/>
        </p:nvSpPr>
        <p:spPr>
          <a:xfrm>
            <a:off x="4866444" y="3190781"/>
            <a:ext cx="674702" cy="22615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F4A151-60E8-492C-920D-772C9EA6AE7C}"/>
              </a:ext>
            </a:extLst>
          </p:cNvPr>
          <p:cNvSpPr/>
          <p:nvPr/>
        </p:nvSpPr>
        <p:spPr>
          <a:xfrm>
            <a:off x="6880194" y="3190780"/>
            <a:ext cx="586665" cy="22615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EE8655-E556-4307-9EBF-332B7B0D76F5}"/>
              </a:ext>
            </a:extLst>
          </p:cNvPr>
          <p:cNvSpPr/>
          <p:nvPr/>
        </p:nvSpPr>
        <p:spPr>
          <a:xfrm>
            <a:off x="2610034" y="2908176"/>
            <a:ext cx="754603" cy="1042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2D503B-4E64-4931-8C03-0FC12FAFA4B2}"/>
              </a:ext>
            </a:extLst>
          </p:cNvPr>
          <p:cNvSpPr/>
          <p:nvPr/>
        </p:nvSpPr>
        <p:spPr>
          <a:xfrm>
            <a:off x="2610034" y="1866664"/>
            <a:ext cx="9509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시작 버튼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87D2B9-F048-48E4-AD97-BC53B64455CD}"/>
              </a:ext>
            </a:extLst>
          </p:cNvPr>
          <p:cNvSpPr/>
          <p:nvPr/>
        </p:nvSpPr>
        <p:spPr>
          <a:xfrm>
            <a:off x="1506784" y="3305888"/>
            <a:ext cx="10679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 데이터 세트</a:t>
            </a:r>
            <a:endParaRPr lang="ko-KR" altLang="en-US" sz="10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C1E129-F5E7-46C3-AD69-1BFB17D243D7}"/>
              </a:ext>
            </a:extLst>
          </p:cNvPr>
          <p:cNvSpPr/>
          <p:nvPr/>
        </p:nvSpPr>
        <p:spPr>
          <a:xfrm>
            <a:off x="3771478" y="5690586"/>
            <a:ext cx="5357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입력층</a:t>
            </a:r>
            <a:endParaRPr lang="ko-KR" altLang="en-US" sz="10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363036-B8B9-4C96-B777-C1F8B4273247}"/>
              </a:ext>
            </a:extLst>
          </p:cNvPr>
          <p:cNvSpPr/>
          <p:nvPr/>
        </p:nvSpPr>
        <p:spPr>
          <a:xfrm>
            <a:off x="4935933" y="5410014"/>
            <a:ext cx="5357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은닉층</a:t>
            </a:r>
            <a:endParaRPr lang="ko-KR" altLang="en-US" sz="10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E9C723-69E9-4E55-BD37-7E44B7DFCAAE}"/>
              </a:ext>
            </a:extLst>
          </p:cNvPr>
          <p:cNvSpPr/>
          <p:nvPr/>
        </p:nvSpPr>
        <p:spPr>
          <a:xfrm>
            <a:off x="6904926" y="5410014"/>
            <a:ext cx="5357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2C4FA2-081F-49E8-A07E-5D344773E1D0}"/>
              </a:ext>
            </a:extLst>
          </p:cNvPr>
          <p:cNvSpPr/>
          <p:nvPr/>
        </p:nvSpPr>
        <p:spPr>
          <a:xfrm>
            <a:off x="4253575" y="164847"/>
            <a:ext cx="3684848" cy="338554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https://playground.tensorflow.org</a:t>
            </a:r>
            <a:endParaRPr lang="ko-KR" altLang="en-US" sz="16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515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14"/>
    </mc:Choice>
    <mc:Fallback xmlns="">
      <p:transition spd="slow" advTm="581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005AC03-86B7-4A4C-A179-C6A5EA00B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58" y="800183"/>
            <a:ext cx="11416683" cy="424557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0A92FE8-4EFD-4928-9F4D-21370889C829}"/>
              </a:ext>
            </a:extLst>
          </p:cNvPr>
          <p:cNvSpPr/>
          <p:nvPr/>
        </p:nvSpPr>
        <p:spPr>
          <a:xfrm>
            <a:off x="3400148" y="800183"/>
            <a:ext cx="878889" cy="629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35F3B1-E104-43F2-8EEF-868FC0936D6B}"/>
              </a:ext>
            </a:extLst>
          </p:cNvPr>
          <p:cNvSpPr/>
          <p:nvPr/>
        </p:nvSpPr>
        <p:spPr>
          <a:xfrm>
            <a:off x="3571730" y="553962"/>
            <a:ext cx="5357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에포크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D7DB76-BEB4-4EBF-9867-19232027DEE3}"/>
              </a:ext>
            </a:extLst>
          </p:cNvPr>
          <p:cNvSpPr txBox="1"/>
          <p:nvPr/>
        </p:nvSpPr>
        <p:spPr>
          <a:xfrm>
            <a:off x="4628289" y="5684357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준비된 학습 예제를 한번 반복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A696C8-0612-454A-B48B-6DE29B802796}"/>
              </a:ext>
            </a:extLst>
          </p:cNvPr>
          <p:cNvSpPr txBox="1"/>
          <p:nvPr/>
        </p:nvSpPr>
        <p:spPr>
          <a:xfrm>
            <a:off x="2956356" y="6217891"/>
            <a:ext cx="627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예제 세트에 대해 학습을 한 번 실시할 때마다 에포크 수 증가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09E8C7-8D21-4EE7-B5AA-6ED1A209AF68}"/>
              </a:ext>
            </a:extLst>
          </p:cNvPr>
          <p:cNvSpPr/>
          <p:nvPr/>
        </p:nvSpPr>
        <p:spPr>
          <a:xfrm>
            <a:off x="5688673" y="5208803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에포크</a:t>
            </a:r>
          </a:p>
        </p:txBody>
      </p:sp>
    </p:spTree>
    <p:extLst>
      <p:ext uri="{BB962C8B-B14F-4D97-AF65-F5344CB8AC3E}">
        <p14:creationId xmlns:p14="http://schemas.microsoft.com/office/powerpoint/2010/main" val="297103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8"/>
    </mc:Choice>
    <mc:Fallback xmlns="">
      <p:transition spd="slow" advTm="497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F0F1431-8AE9-4842-B5B0-663C9D491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0" y="809649"/>
            <a:ext cx="11415600" cy="42630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79B92B-7594-421C-85CF-7BADD4B6CE22}"/>
              </a:ext>
            </a:extLst>
          </p:cNvPr>
          <p:cNvSpPr/>
          <p:nvPr/>
        </p:nvSpPr>
        <p:spPr>
          <a:xfrm>
            <a:off x="4500979" y="800183"/>
            <a:ext cx="1012054" cy="17121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CFD548-5A6E-4D52-851A-C8CB75B29BEB}"/>
              </a:ext>
            </a:extLst>
          </p:cNvPr>
          <p:cNvSpPr/>
          <p:nvPr/>
        </p:nvSpPr>
        <p:spPr>
          <a:xfrm>
            <a:off x="4729631" y="549229"/>
            <a:ext cx="5547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학습률</a:t>
            </a:r>
            <a:endParaRPr lang="ko-KR" altLang="en-US" sz="10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FA58B-A268-41D5-B474-6F727CA078A3}"/>
              </a:ext>
            </a:extLst>
          </p:cNvPr>
          <p:cNvSpPr txBox="1"/>
          <p:nvPr/>
        </p:nvSpPr>
        <p:spPr>
          <a:xfrm>
            <a:off x="5315979" y="5714276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속도 결정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970454-E5F7-431A-B312-1AF3E226BCC5}"/>
              </a:ext>
            </a:extLst>
          </p:cNvPr>
          <p:cNvSpPr/>
          <p:nvPr/>
        </p:nvSpPr>
        <p:spPr>
          <a:xfrm>
            <a:off x="5688673" y="5208803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CFF28C-1A3E-4625-B4E0-325AEEBC2A19}"/>
              </a:ext>
            </a:extLst>
          </p:cNvPr>
          <p:cNvSpPr txBox="1"/>
          <p:nvPr/>
        </p:nvSpPr>
        <p:spPr>
          <a:xfrm>
            <a:off x="4657140" y="621974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숫자가 커질수록 학습속도 ↑</a:t>
            </a:r>
          </a:p>
        </p:txBody>
      </p:sp>
    </p:spTree>
    <p:extLst>
      <p:ext uri="{BB962C8B-B14F-4D97-AF65-F5344CB8AC3E}">
        <p14:creationId xmlns:p14="http://schemas.microsoft.com/office/powerpoint/2010/main" val="13046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5"/>
    </mc:Choice>
    <mc:Fallback xmlns="">
      <p:transition spd="slow" advTm="406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68FF332-5AB0-4E67-8C8A-A4D23BA3A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21" y="810262"/>
            <a:ext cx="11413958" cy="42624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0EE6406-0A60-48CB-9B24-A9662CF3466C}"/>
              </a:ext>
            </a:extLst>
          </p:cNvPr>
          <p:cNvSpPr/>
          <p:nvPr/>
        </p:nvSpPr>
        <p:spPr>
          <a:xfrm>
            <a:off x="5589973" y="810262"/>
            <a:ext cx="1012054" cy="1062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EF477C-F3EC-40C5-B179-D09A85AD1FDB}"/>
              </a:ext>
            </a:extLst>
          </p:cNvPr>
          <p:cNvSpPr/>
          <p:nvPr/>
        </p:nvSpPr>
        <p:spPr>
          <a:xfrm>
            <a:off x="5671747" y="564041"/>
            <a:ext cx="84850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활성화 함수</a:t>
            </a:r>
            <a:endParaRPr lang="ko-KR" altLang="en-US" sz="10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C46C45-9F82-4158-A5C9-0D7920A9D726}"/>
              </a:ext>
            </a:extLst>
          </p:cNvPr>
          <p:cNvSpPr/>
          <p:nvPr/>
        </p:nvSpPr>
        <p:spPr>
          <a:xfrm>
            <a:off x="5449828" y="5208803"/>
            <a:ext cx="1292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활성화 함수</a:t>
            </a:r>
            <a:endParaRPr lang="ko-KR" altLang="en-US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039BC-C48B-4654-ADB4-9A6F7A2D7A31}"/>
              </a:ext>
            </a:extLst>
          </p:cNvPr>
          <p:cNvSpPr txBox="1"/>
          <p:nvPr/>
        </p:nvSpPr>
        <p:spPr>
          <a:xfrm>
            <a:off x="3759461" y="5714276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활성화 함수마다 학습되는 모양이 조금씩 상이함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5273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1FBB9D-E1EB-4404-8B53-2EACE6A85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00" y="810262"/>
            <a:ext cx="11415600" cy="42749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34AA9CD-5924-411E-B532-CFE16C6E531A}"/>
              </a:ext>
            </a:extLst>
          </p:cNvPr>
          <p:cNvSpPr/>
          <p:nvPr/>
        </p:nvSpPr>
        <p:spPr>
          <a:xfrm>
            <a:off x="8741546" y="810262"/>
            <a:ext cx="1012054" cy="8232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218BE8-B88F-441F-AB2C-881D2D9B9223}"/>
              </a:ext>
            </a:extLst>
          </p:cNvPr>
          <p:cNvSpPr/>
          <p:nvPr/>
        </p:nvSpPr>
        <p:spPr>
          <a:xfrm>
            <a:off x="8905095" y="564041"/>
            <a:ext cx="84850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 유형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B6DE86-3776-44D0-BFED-9B9CADBDB047}"/>
              </a:ext>
            </a:extLst>
          </p:cNvPr>
          <p:cNvSpPr/>
          <p:nvPr/>
        </p:nvSpPr>
        <p:spPr>
          <a:xfrm>
            <a:off x="5449828" y="5208803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 유형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7F11A-0CD4-4E25-B054-8E07772FF706}"/>
              </a:ext>
            </a:extLst>
          </p:cNvPr>
          <p:cNvSpPr txBox="1"/>
          <p:nvPr/>
        </p:nvSpPr>
        <p:spPr>
          <a:xfrm>
            <a:off x="3880841" y="5714276"/>
            <a:ext cx="4220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Classification :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분류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Regression :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53438C-1E53-4D38-BD3C-06C98DE99B12}"/>
              </a:ext>
            </a:extLst>
          </p:cNvPr>
          <p:cNvSpPr txBox="1"/>
          <p:nvPr/>
        </p:nvSpPr>
        <p:spPr>
          <a:xfrm>
            <a:off x="4009530" y="6219749"/>
            <a:ext cx="3962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분류는 입력데이터 유형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회귀는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505307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16D4C65-D25A-4488-A5DC-4CD209ADE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33" y="486202"/>
            <a:ext cx="10296134" cy="45864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C68B69A-D7DC-413F-9D98-D06AADE994AB}"/>
              </a:ext>
            </a:extLst>
          </p:cNvPr>
          <p:cNvSpPr/>
          <p:nvPr/>
        </p:nvSpPr>
        <p:spPr>
          <a:xfrm>
            <a:off x="1160016" y="2083282"/>
            <a:ext cx="1112668" cy="6101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81F1C6-CDA9-492E-8469-4E62DB819D77}"/>
              </a:ext>
            </a:extLst>
          </p:cNvPr>
          <p:cNvSpPr/>
          <p:nvPr/>
        </p:nvSpPr>
        <p:spPr>
          <a:xfrm>
            <a:off x="8627616" y="1472768"/>
            <a:ext cx="2025588" cy="1993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64190B50-10E0-4B25-A2CC-4605F080499A}"/>
              </a:ext>
            </a:extLst>
          </p:cNvPr>
          <p:cNvCxnSpPr>
            <a:stCxn id="6" idx="2"/>
            <a:endCxn id="7" idx="2"/>
          </p:cNvCxnSpPr>
          <p:nvPr/>
        </p:nvCxnSpPr>
        <p:spPr>
          <a:xfrm rot="16200000" flipH="1">
            <a:off x="5292202" y="-882404"/>
            <a:ext cx="772356" cy="7924060"/>
          </a:xfrm>
          <a:prstGeom prst="bentConnector3">
            <a:avLst>
              <a:gd name="adj1" fmla="val 12959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4E826C-147F-4AEF-B3DE-5C24BD600988}"/>
              </a:ext>
            </a:extLst>
          </p:cNvPr>
          <p:cNvSpPr/>
          <p:nvPr/>
        </p:nvSpPr>
        <p:spPr>
          <a:xfrm>
            <a:off x="5239836" y="5208803"/>
            <a:ext cx="1712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학습데이터 비율</a:t>
            </a:r>
            <a:endParaRPr lang="ko-KR" altLang="en-US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D82670-20AF-4F7F-8B42-93A4ADA3B170}"/>
              </a:ext>
            </a:extLst>
          </p:cNvPr>
          <p:cNvSpPr txBox="1"/>
          <p:nvPr/>
        </p:nvSpPr>
        <p:spPr>
          <a:xfrm>
            <a:off x="3358712" y="5714276"/>
            <a:ext cx="547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전체 데이터 중 몇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%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학습데이터로 사용할 것인지 결정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1144FB-0A0B-4D26-BA7A-4BEF2588E537}"/>
              </a:ext>
            </a:extLst>
          </p:cNvPr>
          <p:cNvSpPr txBox="1"/>
          <p:nvPr/>
        </p:nvSpPr>
        <p:spPr>
          <a:xfrm>
            <a:off x="4418297" y="6219749"/>
            <a:ext cx="341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비율을 낮추면 점의 개수가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적어짐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9EC967-65D9-455C-B70C-883D857DEF4F}"/>
              </a:ext>
            </a:extLst>
          </p:cNvPr>
          <p:cNvSpPr/>
          <p:nvPr/>
        </p:nvSpPr>
        <p:spPr>
          <a:xfrm>
            <a:off x="148014" y="2265254"/>
            <a:ext cx="10734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데이터 비율</a:t>
            </a:r>
            <a:endParaRPr lang="ko-KR" altLang="en-US" sz="10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6904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72132A8B-6A6D-4D2E-B894-480BC5E3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38" y="192549"/>
            <a:ext cx="11441523" cy="48534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49AE00-7A06-4E30-865F-67D98C6ED0CF}"/>
              </a:ext>
            </a:extLst>
          </p:cNvPr>
          <p:cNvSpPr/>
          <p:nvPr/>
        </p:nvSpPr>
        <p:spPr>
          <a:xfrm>
            <a:off x="2571566" y="1356027"/>
            <a:ext cx="1112668" cy="3223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5E29DE-4260-4619-96F6-AAD94ED77068}"/>
              </a:ext>
            </a:extLst>
          </p:cNvPr>
          <p:cNvSpPr/>
          <p:nvPr/>
        </p:nvSpPr>
        <p:spPr>
          <a:xfrm>
            <a:off x="8725270" y="1356026"/>
            <a:ext cx="2096609" cy="21046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8D024AB3-BCF9-4DD4-BF95-C7D9EF907ED5}"/>
              </a:ext>
            </a:extLst>
          </p:cNvPr>
          <p:cNvCxnSpPr>
            <a:cxnSpLocks/>
            <a:stCxn id="5" idx="2"/>
            <a:endCxn id="6" idx="2"/>
          </p:cNvCxnSpPr>
          <p:nvPr/>
        </p:nvCxnSpPr>
        <p:spPr>
          <a:xfrm rot="5400000" flipH="1" flipV="1">
            <a:off x="5891443" y="697155"/>
            <a:ext cx="1118587" cy="6645675"/>
          </a:xfrm>
          <a:prstGeom prst="bentConnector3">
            <a:avLst>
              <a:gd name="adj1" fmla="val -2043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181434-27A2-4196-A20A-5FC96EEFF264}"/>
              </a:ext>
            </a:extLst>
          </p:cNvPr>
          <p:cNvSpPr/>
          <p:nvPr/>
        </p:nvSpPr>
        <p:spPr>
          <a:xfrm>
            <a:off x="5554826" y="5208803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 특징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D738AA-EAD3-4F11-930C-A50F6C794ADC}"/>
                  </a:ext>
                </a:extLst>
              </p:cNvPr>
              <p:cNvSpPr txBox="1"/>
              <p:nvPr/>
            </p:nvSpPr>
            <p:spPr>
              <a:xfrm>
                <a:off x="2420599" y="5714276"/>
                <a:ext cx="73529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:r>
                  <a: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데이터 세트에 있는 점들의 </a:t>
                </a:r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x </a:t>
                </a:r>
                <a:r>
                  <a: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좌표</a:t>
                </a:r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 </a:t>
                </a:r>
                <a:r>
                  <a: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데이터 세트에 있는 점들의 </a:t>
                </a:r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y </a:t>
                </a:r>
                <a:r>
                  <a: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좌표</a:t>
                </a:r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D738AA-EAD3-4F11-930C-A50F6C794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599" y="5714276"/>
                <a:ext cx="7352975" cy="369332"/>
              </a:xfrm>
              <a:prstGeom prst="rect">
                <a:avLst/>
              </a:prstGeom>
              <a:blipFill>
                <a:blip r:embed="rId3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991776-8C0F-4BDE-BA29-6AF03657E934}"/>
              </a:ext>
            </a:extLst>
          </p:cNvPr>
          <p:cNvSpPr/>
          <p:nvPr/>
        </p:nvSpPr>
        <p:spPr>
          <a:xfrm>
            <a:off x="2766900" y="1109805"/>
            <a:ext cx="7219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 특징</a:t>
            </a:r>
            <a:endParaRPr lang="ko-KR" altLang="en-US" sz="10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1666CC-7911-4FC2-A30D-48E42A72283C}"/>
              </a:ext>
            </a:extLst>
          </p:cNvPr>
          <p:cNvSpPr txBox="1"/>
          <p:nvPr/>
        </p:nvSpPr>
        <p:spPr>
          <a:xfrm>
            <a:off x="3567903" y="6209523"/>
            <a:ext cx="5056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 특징을 달리하여 출력 모양을 다르게 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049533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B283D7-E1B8-475C-A213-4039FAB83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74" y="158122"/>
            <a:ext cx="11467452" cy="473347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761254F-4586-44E6-A50F-533D9583FEDA}"/>
              </a:ext>
            </a:extLst>
          </p:cNvPr>
          <p:cNvSpPr/>
          <p:nvPr/>
        </p:nvSpPr>
        <p:spPr>
          <a:xfrm>
            <a:off x="4338222" y="299586"/>
            <a:ext cx="3660558" cy="446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A2758D-A47C-4255-AD3C-D4FCC96F007D}"/>
              </a:ext>
            </a:extLst>
          </p:cNvPr>
          <p:cNvSpPr/>
          <p:nvPr/>
        </p:nvSpPr>
        <p:spPr>
          <a:xfrm>
            <a:off x="3815918" y="833346"/>
            <a:ext cx="4715523" cy="2850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934CF3-21B5-40F2-BD5E-87DAA2B529DE}"/>
              </a:ext>
            </a:extLst>
          </p:cNvPr>
          <p:cNvSpPr/>
          <p:nvPr/>
        </p:nvSpPr>
        <p:spPr>
          <a:xfrm>
            <a:off x="5449829" y="5208803"/>
            <a:ext cx="1292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은닉층 추가</a:t>
            </a:r>
            <a:endParaRPr lang="ko-KR" altLang="en-US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08D725-CDF9-4419-9421-4D2C224582D7}"/>
                  </a:ext>
                </a:extLst>
              </p:cNvPr>
              <p:cNvSpPr txBox="1"/>
              <p:nvPr/>
            </p:nvSpPr>
            <p:spPr>
              <a:xfrm>
                <a:off x="3386763" y="5714276"/>
                <a:ext cx="5418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은</m:t>
                    </m:r>
                  </m:oMath>
                </a14:m>
                <a:r>
                  <a: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닉층을 추가하면 훨씬 더 부드러운 판단 경계선을 가짐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08D725-CDF9-4419-9421-4D2C22458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763" y="5714276"/>
                <a:ext cx="5418471" cy="369332"/>
              </a:xfrm>
              <a:prstGeom prst="rect">
                <a:avLst/>
              </a:prstGeom>
              <a:blipFill>
                <a:blip r:embed="rId4"/>
                <a:stretch>
                  <a:fillRect l="-338" t="-6557" r="-225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9D721CD-9A8B-4356-A1ED-AFFC4B85AD2C}"/>
              </a:ext>
            </a:extLst>
          </p:cNvPr>
          <p:cNvSpPr txBox="1"/>
          <p:nvPr/>
        </p:nvSpPr>
        <p:spPr>
          <a:xfrm>
            <a:off x="3864457" y="6176707"/>
            <a:ext cx="446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은닉층이 없으면 학습이 제대로 완료되지 않음</a:t>
            </a:r>
          </a:p>
        </p:txBody>
      </p:sp>
    </p:spTree>
    <p:extLst>
      <p:ext uri="{BB962C8B-B14F-4D97-AF65-F5344CB8AC3E}">
        <p14:creationId xmlns:p14="http://schemas.microsoft.com/office/powerpoint/2010/main" val="865605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6BE4360-A601-41B2-997D-B4C32F537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03" y="1266802"/>
            <a:ext cx="11452194" cy="432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78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73A232-1CAE-4AB7-ABE6-81060377DA2C}"/>
              </a:ext>
            </a:extLst>
          </p:cNvPr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34653E-4277-4C3F-8909-7F3B894261D2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다층 퍼셉트론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14FDD7C-733C-43FA-A284-D5F76756CD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1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4"/>
    </mc:Choice>
    <mc:Fallback xmlns="">
      <p:transition spd="slow" advTm="1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77B418-DC2D-4CD8-B012-998D03325019}"/>
              </a:ext>
            </a:extLst>
          </p:cNvPr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05</a:t>
            </a:r>
            <a:endParaRPr lang="ko-KR" altLang="en-US" sz="4400" spc="-300" dirty="0">
              <a:solidFill>
                <a:srgbClr val="0000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2DB61B-065B-4BC8-AE4D-F715EB67A5E8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넘파이를 이용하여 </a:t>
            </a:r>
            <a:r>
              <a:rPr lang="en-US" altLang="ko-KR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MLP </a:t>
            </a:r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4183857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F453FC21-15D7-42EC-B92D-8DB29230F2E0}"/>
              </a:ext>
            </a:extLst>
          </p:cNvPr>
          <p:cNvSpPr/>
          <p:nvPr/>
        </p:nvSpPr>
        <p:spPr>
          <a:xfrm>
            <a:off x="3901072" y="2101567"/>
            <a:ext cx="468000" cy="468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F8D3065-AFB7-4C3E-A6CD-C97DD1452B3F}"/>
              </a:ext>
            </a:extLst>
          </p:cNvPr>
          <p:cNvSpPr/>
          <p:nvPr/>
        </p:nvSpPr>
        <p:spPr>
          <a:xfrm>
            <a:off x="3901072" y="3079590"/>
            <a:ext cx="468000" cy="468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512B3DA-9A5E-4B64-898C-2F433E87A555}"/>
              </a:ext>
            </a:extLst>
          </p:cNvPr>
          <p:cNvSpPr/>
          <p:nvPr/>
        </p:nvSpPr>
        <p:spPr>
          <a:xfrm>
            <a:off x="3901072" y="4057613"/>
            <a:ext cx="468000" cy="468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9CAE252-E87B-4289-AD8B-7B79070900D6}"/>
              </a:ext>
            </a:extLst>
          </p:cNvPr>
          <p:cNvSpPr/>
          <p:nvPr/>
        </p:nvSpPr>
        <p:spPr>
          <a:xfrm>
            <a:off x="5862000" y="796549"/>
            <a:ext cx="468000" cy="46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2084137-BEAD-4B39-8EFD-CF9E81F032AF}"/>
              </a:ext>
            </a:extLst>
          </p:cNvPr>
          <p:cNvSpPr/>
          <p:nvPr/>
        </p:nvSpPr>
        <p:spPr>
          <a:xfrm>
            <a:off x="5862000" y="1705031"/>
            <a:ext cx="468000" cy="46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0228409-8198-4E36-A29E-F3818D6E5C10}"/>
              </a:ext>
            </a:extLst>
          </p:cNvPr>
          <p:cNvSpPr/>
          <p:nvPr/>
        </p:nvSpPr>
        <p:spPr>
          <a:xfrm>
            <a:off x="5862000" y="2613513"/>
            <a:ext cx="468000" cy="46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079C7A0-E85E-4DB9-BCF9-69C40D9BF5DE}"/>
              </a:ext>
            </a:extLst>
          </p:cNvPr>
          <p:cNvSpPr/>
          <p:nvPr/>
        </p:nvSpPr>
        <p:spPr>
          <a:xfrm>
            <a:off x="5862000" y="3521995"/>
            <a:ext cx="468000" cy="46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CD81336-49C7-4C68-A390-AB46A05AE9A2}"/>
              </a:ext>
            </a:extLst>
          </p:cNvPr>
          <p:cNvSpPr/>
          <p:nvPr/>
        </p:nvSpPr>
        <p:spPr>
          <a:xfrm>
            <a:off x="5862000" y="4430477"/>
            <a:ext cx="468000" cy="46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E3AC533-9DEC-4848-8518-0B9D12546C7D}"/>
              </a:ext>
            </a:extLst>
          </p:cNvPr>
          <p:cNvSpPr/>
          <p:nvPr/>
        </p:nvSpPr>
        <p:spPr>
          <a:xfrm>
            <a:off x="5862000" y="5338959"/>
            <a:ext cx="468000" cy="46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3A44D33-219E-43F8-996B-A65D1A138C5A}"/>
              </a:ext>
            </a:extLst>
          </p:cNvPr>
          <p:cNvSpPr/>
          <p:nvPr/>
        </p:nvSpPr>
        <p:spPr>
          <a:xfrm>
            <a:off x="7818541" y="3079590"/>
            <a:ext cx="468000" cy="46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7559CFD-04CD-4D67-9487-437536BD5E15}"/>
              </a:ext>
            </a:extLst>
          </p:cNvPr>
          <p:cNvCxnSpPr>
            <a:stCxn id="4" idx="6"/>
            <a:endCxn id="7" idx="2"/>
          </p:cNvCxnSpPr>
          <p:nvPr/>
        </p:nvCxnSpPr>
        <p:spPr>
          <a:xfrm flipV="1">
            <a:off x="4369072" y="1030549"/>
            <a:ext cx="1492928" cy="1305018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A2DF13-89AB-4C33-8EB1-47B9EE77009A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 flipV="1">
            <a:off x="4369072" y="1939031"/>
            <a:ext cx="1492928" cy="396536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69706C7-5CD1-4BAA-BDDF-194C7FF2D6A6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4369072" y="2335567"/>
            <a:ext cx="1492928" cy="511946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6FCDDB8-BA4B-456F-9F37-3E5CF4207B0A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4369072" y="2335567"/>
            <a:ext cx="1492928" cy="1420428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313EB26-08FB-4B11-8641-E7EAD829ABA0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>
            <a:off x="4369072" y="2335567"/>
            <a:ext cx="1492928" cy="232891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69E0F3A-5AC9-471C-96C2-105203DA5501}"/>
              </a:ext>
            </a:extLst>
          </p:cNvPr>
          <p:cNvCxnSpPr>
            <a:cxnSpLocks/>
            <a:stCxn id="4" idx="6"/>
            <a:endCxn id="12" idx="2"/>
          </p:cNvCxnSpPr>
          <p:nvPr/>
        </p:nvCxnSpPr>
        <p:spPr>
          <a:xfrm>
            <a:off x="4369072" y="2335567"/>
            <a:ext cx="1492928" cy="3237392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A17B0DC-76D8-48C5-A559-940CD2D8A48F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4369072" y="1030549"/>
            <a:ext cx="1492928" cy="2283041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8DD12C7-9F79-4681-A3AD-634B2AFF6E75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4369072" y="1939031"/>
            <a:ext cx="1492928" cy="1374559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839B494-4A51-4FB3-A310-F49E78B0B364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4369072" y="2847513"/>
            <a:ext cx="1492928" cy="466077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27ACAF0-17FA-4409-B971-0E22C1661CE0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4369072" y="3313590"/>
            <a:ext cx="1492928" cy="442405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779765F-7267-4C61-99C1-27B56E10A29F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369072" y="3313590"/>
            <a:ext cx="1492928" cy="1350887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043DD2B-C62B-4EB3-B678-A3DAEBC558AE}"/>
              </a:ext>
            </a:extLst>
          </p:cNvPr>
          <p:cNvCxnSpPr>
            <a:cxnSpLocks/>
            <a:stCxn id="5" idx="6"/>
            <a:endCxn id="12" idx="2"/>
          </p:cNvCxnSpPr>
          <p:nvPr/>
        </p:nvCxnSpPr>
        <p:spPr>
          <a:xfrm>
            <a:off x="4369072" y="3313590"/>
            <a:ext cx="1492928" cy="2259369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348F074-F57B-4828-9498-5516691A92B6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4369072" y="1030549"/>
            <a:ext cx="1492928" cy="3261064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8C31E4E-A804-4991-A4FC-8D5906CE56B2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4369072" y="1939031"/>
            <a:ext cx="1492928" cy="2352582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843C9A3-5307-415E-B002-A60D9BB0576A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4369072" y="2847513"/>
            <a:ext cx="1492928" cy="14441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3BFB80E6-A383-4453-8A9E-95F3268C8E50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4369072" y="3755995"/>
            <a:ext cx="1492928" cy="535618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77950EB-0FCC-4392-AD25-C79AEB5BEFBD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4369072" y="4291613"/>
            <a:ext cx="1492928" cy="372864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590BA917-A267-489E-B590-BB1529A065A2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4369072" y="4291613"/>
            <a:ext cx="1492928" cy="1281346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A1C3D75-E777-476D-BFEA-94924EC2EF6D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6330000" y="1030549"/>
            <a:ext cx="1488541" cy="2283041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AC89C76E-1297-49F3-8A04-502EB234FDB4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>
            <a:off x="6330000" y="1939031"/>
            <a:ext cx="1488541" cy="1374559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234029D-2796-46EE-A5BB-C6DA943F502E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6330000" y="2847513"/>
            <a:ext cx="1488541" cy="466077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5DDF8B38-17CE-4C8E-9FF5-969D6F1837FA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6330000" y="3313590"/>
            <a:ext cx="1488541" cy="442405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72F140F-F4A3-4413-9886-2241F8ADDEC2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6330000" y="3313590"/>
            <a:ext cx="1488541" cy="1350887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D3A94B7E-D2C8-4EA9-AE36-C394B2B4AD57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6330000" y="3313590"/>
            <a:ext cx="1488541" cy="2259369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3311262-4567-47E5-93A0-6210BE6F6E05}"/>
              </a:ext>
            </a:extLst>
          </p:cNvPr>
          <p:cNvSpPr txBox="1"/>
          <p:nvPr/>
        </p:nvSpPr>
        <p:spPr>
          <a:xfrm>
            <a:off x="7818541" y="3580386"/>
            <a:ext cx="5357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출력층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E914B33-DA1E-4331-8D95-2A1A9E7A8B7F}"/>
              </a:ext>
            </a:extLst>
          </p:cNvPr>
          <p:cNvSpPr txBox="1"/>
          <p:nvPr/>
        </p:nvSpPr>
        <p:spPr>
          <a:xfrm>
            <a:off x="5828138" y="5850905"/>
            <a:ext cx="5357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은닉층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6DA8C66-4772-419F-9681-9A2D3A491C23}"/>
              </a:ext>
            </a:extLst>
          </p:cNvPr>
          <p:cNvSpPr txBox="1"/>
          <p:nvPr/>
        </p:nvSpPr>
        <p:spPr>
          <a:xfrm>
            <a:off x="3867210" y="4610799"/>
            <a:ext cx="5357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입력층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069E96F-9B8A-43F1-9705-7BA1A23E4794}"/>
              </a:ext>
            </a:extLst>
          </p:cNvPr>
          <p:cNvSpPr/>
          <p:nvPr/>
        </p:nvSpPr>
        <p:spPr>
          <a:xfrm>
            <a:off x="4892953" y="239384"/>
            <a:ext cx="2406094" cy="323165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Numpy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이용한 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MLP</a:t>
            </a:r>
            <a:endParaRPr lang="ko-KR" altLang="en-US" sz="15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C5D1E31-AB03-45A6-AB0B-2C46BCC62AC9}"/>
              </a:ext>
            </a:extLst>
          </p:cNvPr>
          <p:cNvSpPr txBox="1"/>
          <p:nvPr/>
        </p:nvSpPr>
        <p:spPr>
          <a:xfrm>
            <a:off x="5000988" y="6249284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행렬을 사용하여 구현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783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>
            <a:extLst>
              <a:ext uri="{FF2B5EF4-FFF2-40B4-BE49-F238E27FC236}">
                <a16:creationId xmlns:a16="http://schemas.microsoft.com/office/drawing/2014/main" id="{C905F7D5-6E5F-4984-B26F-2AB917A72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754602"/>
            <a:ext cx="6199728" cy="458975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781900E-A124-492E-BAA1-1EFF8F32B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855" y="350934"/>
            <a:ext cx="5136958" cy="615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15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59A6A8-67EB-454E-9777-B40F53A4B2A4}"/>
              </a:ext>
            </a:extLst>
          </p:cNvPr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06</a:t>
            </a:r>
            <a:endParaRPr lang="ko-KR" altLang="en-US" sz="4400" spc="-300" dirty="0">
              <a:solidFill>
                <a:srgbClr val="0000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D4487F8-60C8-435A-94C6-E829B3C86729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구글의 텐서플로우</a:t>
            </a:r>
          </a:p>
        </p:txBody>
      </p:sp>
    </p:spTree>
    <p:extLst>
      <p:ext uri="{BB962C8B-B14F-4D97-AF65-F5344CB8AC3E}">
        <p14:creationId xmlns:p14="http://schemas.microsoft.com/office/powerpoint/2010/main" val="1848108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03D0BF7-C843-4143-85B1-B10450F1F8B5}"/>
              </a:ext>
            </a:extLst>
          </p:cNvPr>
          <p:cNvSpPr/>
          <p:nvPr/>
        </p:nvSpPr>
        <p:spPr>
          <a:xfrm>
            <a:off x="4892953" y="1467539"/>
            <a:ext cx="2406094" cy="323165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텐서플로우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(TensorFlow)</a:t>
            </a:r>
            <a:endParaRPr lang="ko-KR" altLang="en-US" sz="15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107A9F-526A-4EF1-A938-EF50D9E906CF}"/>
              </a:ext>
            </a:extLst>
          </p:cNvPr>
          <p:cNvSpPr txBox="1"/>
          <p:nvPr/>
        </p:nvSpPr>
        <p:spPr>
          <a:xfrm>
            <a:off x="4790995" y="2239438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딥러닝 프레임워크의 일종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4C7DF-D319-462C-B2F2-05AC20F10D34}"/>
              </a:ext>
            </a:extLst>
          </p:cNvPr>
          <p:cNvSpPr txBox="1"/>
          <p:nvPr/>
        </p:nvSpPr>
        <p:spPr>
          <a:xfrm>
            <a:off x="2669132" y="3536889"/>
            <a:ext cx="6853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Tensor :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다차원 배열을 나타내는 용어로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스칼라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벡터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행렬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텐서 지원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19334-58BC-4C94-AB65-52991144C36F}"/>
              </a:ext>
            </a:extLst>
          </p:cNvPr>
          <p:cNvSpPr txBox="1"/>
          <p:nvPr/>
        </p:nvSpPr>
        <p:spPr>
          <a:xfrm>
            <a:off x="4679939" y="4116598"/>
            <a:ext cx="283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Flow :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데이터플로우를 의미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275B35-F5ED-41E3-9555-B1E22DACD95F}"/>
              </a:ext>
            </a:extLst>
          </p:cNvPr>
          <p:cNvSpPr txBox="1"/>
          <p:nvPr/>
        </p:nvSpPr>
        <p:spPr>
          <a:xfrm>
            <a:off x="2368761" y="2889227"/>
            <a:ext cx="745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텐서플로우 위에서 고수준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제공하는</a:t>
            </a:r>
            <a:r>
              <a:rPr lang="en-US" altLang="ko-KR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Keras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라이브러리를 사용하여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A73A7-61D0-496B-A4A0-5CDDDF318686}"/>
              </a:ext>
            </a:extLst>
          </p:cNvPr>
          <p:cNvSpPr txBox="1"/>
          <p:nvPr/>
        </p:nvSpPr>
        <p:spPr>
          <a:xfrm>
            <a:off x="3114445" y="4696307"/>
            <a:ext cx="5963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 Anaconda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Navigator Version 5.2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TensorFlow, </a:t>
            </a:r>
            <a:r>
              <a:rPr lang="en-US" altLang="ko-KR" sz="15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Keras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설치 필요</a:t>
            </a:r>
          </a:p>
        </p:txBody>
      </p:sp>
    </p:spTree>
    <p:extLst>
      <p:ext uri="{BB962C8B-B14F-4D97-AF65-F5344CB8AC3E}">
        <p14:creationId xmlns:p14="http://schemas.microsoft.com/office/powerpoint/2010/main" val="793905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E1854D-6796-404B-AD58-2EF227B2B973}"/>
              </a:ext>
            </a:extLst>
          </p:cNvPr>
          <p:cNvSpPr/>
          <p:nvPr/>
        </p:nvSpPr>
        <p:spPr>
          <a:xfrm>
            <a:off x="3271837" y="1358780"/>
            <a:ext cx="5648325" cy="4140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D5DC99-C3A2-4AE1-83E5-F95C5916F93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09" y="3105835"/>
            <a:ext cx="3078982" cy="2116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7B33CF-26E5-4BE4-9078-52F06C1AA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09" y="2571310"/>
            <a:ext cx="3078982" cy="2116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784291-E695-43D1-8A1C-4DA204ED849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09" y="2047435"/>
            <a:ext cx="3078982" cy="2116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895110-312B-4BAC-A567-94AF8BFB98B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09" y="1512910"/>
            <a:ext cx="3078982" cy="21168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C26570E-A259-4909-A8EB-0B5291892511}"/>
              </a:ext>
            </a:extLst>
          </p:cNvPr>
          <p:cNvSpPr/>
          <p:nvPr/>
        </p:nvSpPr>
        <p:spPr>
          <a:xfrm>
            <a:off x="4892953" y="295394"/>
            <a:ext cx="2406094" cy="323165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Keras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라이브러리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C9B14D9-EEE9-4006-A477-231BDB241565}"/>
              </a:ext>
            </a:extLst>
          </p:cNvPr>
          <p:cNvCxnSpPr>
            <a:cxnSpLocks/>
          </p:cNvCxnSpPr>
          <p:nvPr/>
        </p:nvCxnSpPr>
        <p:spPr>
          <a:xfrm>
            <a:off x="7448550" y="3791293"/>
            <a:ext cx="638175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509682-E148-42C5-8B32-117B96E4B65D}"/>
              </a:ext>
            </a:extLst>
          </p:cNvPr>
          <p:cNvSpPr txBox="1"/>
          <p:nvPr/>
        </p:nvSpPr>
        <p:spPr>
          <a:xfrm>
            <a:off x="8086725" y="3629710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레이어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40047D2-54DD-42E7-B653-9C64562F4831}"/>
              </a:ext>
            </a:extLst>
          </p:cNvPr>
          <p:cNvCxnSpPr>
            <a:cxnSpLocks/>
          </p:cNvCxnSpPr>
          <p:nvPr/>
        </p:nvCxnSpPr>
        <p:spPr>
          <a:xfrm>
            <a:off x="7448550" y="3267418"/>
            <a:ext cx="638175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2E2565-6CF7-419F-B496-2A4D83CF2906}"/>
              </a:ext>
            </a:extLst>
          </p:cNvPr>
          <p:cNvSpPr txBox="1"/>
          <p:nvPr/>
        </p:nvSpPr>
        <p:spPr>
          <a:xfrm>
            <a:off x="8086725" y="3105835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레이어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EB7C844-1221-47D9-A130-1F7403BF98D0}"/>
              </a:ext>
            </a:extLst>
          </p:cNvPr>
          <p:cNvCxnSpPr>
            <a:cxnSpLocks/>
          </p:cNvCxnSpPr>
          <p:nvPr/>
        </p:nvCxnSpPr>
        <p:spPr>
          <a:xfrm>
            <a:off x="7448550" y="2743543"/>
            <a:ext cx="638175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1FD237-9031-4B08-BDAA-3C584AD8DBCF}"/>
              </a:ext>
            </a:extLst>
          </p:cNvPr>
          <p:cNvSpPr txBox="1"/>
          <p:nvPr/>
        </p:nvSpPr>
        <p:spPr>
          <a:xfrm>
            <a:off x="8086725" y="2581960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레이어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E55B6B5-F20F-4F9E-A8FB-658D081BBEDF}"/>
              </a:ext>
            </a:extLst>
          </p:cNvPr>
          <p:cNvCxnSpPr>
            <a:cxnSpLocks/>
          </p:cNvCxnSpPr>
          <p:nvPr/>
        </p:nvCxnSpPr>
        <p:spPr>
          <a:xfrm>
            <a:off x="8934450" y="4962868"/>
            <a:ext cx="523875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9392F8C-F2AD-4725-9F5B-A2944B7F14F4}"/>
              </a:ext>
            </a:extLst>
          </p:cNvPr>
          <p:cNvSpPr txBox="1"/>
          <p:nvPr/>
        </p:nvSpPr>
        <p:spPr>
          <a:xfrm>
            <a:off x="9458325" y="4801285"/>
            <a:ext cx="550986" cy="333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3AA51B-565F-492D-8897-A372D5480EC1}"/>
              </a:ext>
            </a:extLst>
          </p:cNvPr>
          <p:cNvSpPr txBox="1"/>
          <p:nvPr/>
        </p:nvSpPr>
        <p:spPr>
          <a:xfrm>
            <a:off x="3850096" y="5683900"/>
            <a:ext cx="4491807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from tf.keras.models import Sequential</a:t>
            </a:r>
            <a:b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b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 = Sequential()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B09F5F-7ACE-4F1E-951A-968ECF72CB6F}"/>
              </a:ext>
            </a:extLst>
          </p:cNvPr>
          <p:cNvSpPr txBox="1"/>
          <p:nvPr/>
        </p:nvSpPr>
        <p:spPr>
          <a:xfrm>
            <a:off x="5077130" y="906852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선형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스택 모델 생성</a:t>
            </a:r>
          </a:p>
        </p:txBody>
      </p:sp>
    </p:spTree>
    <p:extLst>
      <p:ext uri="{BB962C8B-B14F-4D97-AF65-F5344CB8AC3E}">
        <p14:creationId xmlns:p14="http://schemas.microsoft.com/office/powerpoint/2010/main" val="2056986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A7AF8D-4BD0-467E-949B-27F27EF94D7E}"/>
              </a:ext>
            </a:extLst>
          </p:cNvPr>
          <p:cNvCxnSpPr>
            <a:cxnSpLocks/>
          </p:cNvCxnSpPr>
          <p:nvPr/>
        </p:nvCxnSpPr>
        <p:spPr>
          <a:xfrm flipV="1">
            <a:off x="3251190" y="2532448"/>
            <a:ext cx="332361" cy="1158879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C611AD-48CE-4CA8-97E9-103E843455E7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852799" y="2686764"/>
            <a:ext cx="0" cy="1032916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D8950AE-3721-4D20-9A04-B53DC5F50804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700481" y="3134721"/>
            <a:ext cx="65375" cy="594377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7F84120-ED50-4828-9A73-0C3C3BA71FAA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4995847" y="3007046"/>
            <a:ext cx="332896" cy="725106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ECB4AA-9DDE-49EE-8B0A-E6DE1558AA63}"/>
              </a:ext>
            </a:extLst>
          </p:cNvPr>
          <p:cNvSpPr/>
          <p:nvPr/>
        </p:nvSpPr>
        <p:spPr>
          <a:xfrm>
            <a:off x="4892953" y="295394"/>
            <a:ext cx="2406094" cy="323165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Keras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라이브러리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C62210-3F97-422A-B22B-06046D982D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607" y="1622320"/>
            <a:ext cx="2389140" cy="16425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294F45-988E-4E0F-B6E6-CAD8BDEE4D2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607" y="1212936"/>
            <a:ext cx="2389140" cy="1642534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1213AEA-DE28-423A-8EF2-3B5E91EA64B9}"/>
              </a:ext>
            </a:extLst>
          </p:cNvPr>
          <p:cNvCxnSpPr>
            <a:cxnSpLocks/>
          </p:cNvCxnSpPr>
          <p:nvPr/>
        </p:nvCxnSpPr>
        <p:spPr>
          <a:xfrm>
            <a:off x="5307600" y="2659670"/>
            <a:ext cx="638175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1377A7-6EB9-4E78-95D1-C88AB4B6803C}"/>
              </a:ext>
            </a:extLst>
          </p:cNvPr>
          <p:cNvSpPr txBox="1"/>
          <p:nvPr/>
        </p:nvSpPr>
        <p:spPr>
          <a:xfrm>
            <a:off x="5945775" y="2497275"/>
            <a:ext cx="32800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① 시그모이드 노드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64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개를 가진 레이어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D339BA9-E024-4CDE-9BDE-AAD563D73FB5}"/>
              </a:ext>
            </a:extLst>
          </p:cNvPr>
          <p:cNvCxnSpPr>
            <a:cxnSpLocks/>
          </p:cNvCxnSpPr>
          <p:nvPr/>
        </p:nvCxnSpPr>
        <p:spPr>
          <a:xfrm>
            <a:off x="5307600" y="2183707"/>
            <a:ext cx="638175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3F396A8-547F-41DB-824E-89DBF80E4281}"/>
              </a:ext>
            </a:extLst>
          </p:cNvPr>
          <p:cNvSpPr txBox="1"/>
          <p:nvPr/>
        </p:nvSpPr>
        <p:spPr>
          <a:xfrm>
            <a:off x="5945774" y="2034203"/>
            <a:ext cx="32800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② 시그모이드 노드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개를 가진 레이어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FE96FB-A322-4FE2-9DAB-077861457AED}"/>
              </a:ext>
            </a:extLst>
          </p:cNvPr>
          <p:cNvSpPr/>
          <p:nvPr/>
        </p:nvSpPr>
        <p:spPr>
          <a:xfrm>
            <a:off x="3021199" y="3691327"/>
            <a:ext cx="459982" cy="4599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F4A723E-8687-4898-9D8A-7A8CBD12A10B}"/>
              </a:ext>
            </a:extLst>
          </p:cNvPr>
          <p:cNvSpPr/>
          <p:nvPr/>
        </p:nvSpPr>
        <p:spPr>
          <a:xfrm>
            <a:off x="3622808" y="3719680"/>
            <a:ext cx="459982" cy="4599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76CAB72-C7EA-4439-96DB-A685D231C29E}"/>
              </a:ext>
            </a:extLst>
          </p:cNvPr>
          <p:cNvSpPr/>
          <p:nvPr/>
        </p:nvSpPr>
        <p:spPr>
          <a:xfrm>
            <a:off x="4470490" y="3729098"/>
            <a:ext cx="459982" cy="4599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95C2F97-0645-42B5-83F3-49CD87ADC8A8}"/>
              </a:ext>
            </a:extLst>
          </p:cNvPr>
          <p:cNvSpPr/>
          <p:nvPr/>
        </p:nvSpPr>
        <p:spPr>
          <a:xfrm>
            <a:off x="5098752" y="3732152"/>
            <a:ext cx="459982" cy="4599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788C274-9151-4DE4-AD31-0C5BE00FF842}"/>
              </a:ext>
            </a:extLst>
          </p:cNvPr>
          <p:cNvCxnSpPr>
            <a:cxnSpLocks/>
          </p:cNvCxnSpPr>
          <p:nvPr/>
        </p:nvCxnSpPr>
        <p:spPr>
          <a:xfrm>
            <a:off x="5681370" y="3946170"/>
            <a:ext cx="638175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65394DC-2AD0-4809-8F0D-C5E0BA539D6B}"/>
              </a:ext>
            </a:extLst>
          </p:cNvPr>
          <p:cNvSpPr txBox="1"/>
          <p:nvPr/>
        </p:nvSpPr>
        <p:spPr>
          <a:xfrm>
            <a:off x="6407367" y="3784587"/>
            <a:ext cx="16802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 노드는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100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4B96EE-5C7A-4570-88DD-0082AF0181CC}"/>
              </a:ext>
            </a:extLst>
          </p:cNvPr>
          <p:cNvSpPr txBox="1"/>
          <p:nvPr/>
        </p:nvSpPr>
        <p:spPr>
          <a:xfrm>
            <a:off x="1454270" y="4834696"/>
            <a:ext cx="9730549" cy="12926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from tf.keras.models import Sequential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 = Sequential() </a:t>
            </a:r>
            <a:r>
              <a:rPr lang="en-US" altLang="ko-KR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선형 스택 모델 생성</a:t>
            </a:r>
            <a:endParaRPr lang="en-US" altLang="ko-KR" sz="13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①</a:t>
            </a: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model.add(Dense(units=64,</a:t>
            </a: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activation=‘sigmoid’,</a:t>
            </a: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input_dim=100)) </a:t>
            </a:r>
            <a:r>
              <a:rPr lang="en-US" altLang="ko-KR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모델에 레이어 쌓기</a:t>
            </a:r>
            <a:r>
              <a:rPr lang="en-US" altLang="ko-KR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활성화함수 </a:t>
            </a:r>
            <a:r>
              <a:rPr lang="en-US" altLang="ko-KR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sigmoid, </a:t>
            </a:r>
            <a:r>
              <a:rPr lang="ko-KR" altLang="en-US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입력개수 </a:t>
            </a:r>
            <a:r>
              <a:rPr lang="en-US" altLang="ko-KR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100</a:t>
            </a:r>
            <a:r>
              <a:rPr lang="ko-KR" altLang="en-US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②</a:t>
            </a: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model.add(Dense(units=10, activation=‘sigmoid’)) </a:t>
            </a:r>
            <a:r>
              <a:rPr lang="en-US" altLang="ko-KR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노드의 개수 </a:t>
            </a:r>
            <a:r>
              <a:rPr lang="en-US" altLang="ko-KR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r>
              <a:rPr lang="ko-KR" altLang="en-US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개인 완전 연결된 레이어 추가</a:t>
            </a:r>
          </a:p>
        </p:txBody>
      </p:sp>
    </p:spTree>
    <p:extLst>
      <p:ext uri="{BB962C8B-B14F-4D97-AF65-F5344CB8AC3E}">
        <p14:creationId xmlns:p14="http://schemas.microsoft.com/office/powerpoint/2010/main" val="149511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3D197AB-BCD9-4B1C-BB6C-6E38B94F87F4}"/>
              </a:ext>
            </a:extLst>
          </p:cNvPr>
          <p:cNvSpPr/>
          <p:nvPr/>
        </p:nvSpPr>
        <p:spPr>
          <a:xfrm>
            <a:off x="4892953" y="295394"/>
            <a:ext cx="2406094" cy="323165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Keras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라이브러리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E46DC6-813E-4B76-8C22-1FB2023DDDBF}"/>
              </a:ext>
            </a:extLst>
          </p:cNvPr>
          <p:cNvSpPr txBox="1"/>
          <p:nvPr/>
        </p:nvSpPr>
        <p:spPr>
          <a:xfrm>
            <a:off x="1454270" y="943830"/>
            <a:ext cx="9536585" cy="42934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from tf.keras.models import Sequential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 = Sequential() </a:t>
            </a:r>
            <a:r>
              <a:rPr lang="en-US" altLang="ko-KR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선형 스택 모델 생성</a:t>
            </a:r>
            <a:endParaRPr lang="en-US" altLang="ko-KR" sz="13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model.add(Dense(units=64,</a:t>
            </a: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activation=‘sigmoid’,</a:t>
            </a: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input_dim=100)) </a:t>
            </a:r>
            <a:r>
              <a:rPr lang="en-US" altLang="ko-KR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모델에 레이어 쌓기</a:t>
            </a:r>
            <a:r>
              <a:rPr lang="en-US" altLang="ko-KR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활성화함수 </a:t>
            </a:r>
            <a:r>
              <a:rPr lang="en-US" altLang="ko-KR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sigmoid, </a:t>
            </a:r>
            <a:r>
              <a:rPr lang="ko-KR" altLang="en-US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입력개수 </a:t>
            </a:r>
            <a:r>
              <a:rPr lang="en-US" altLang="ko-KR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100</a:t>
            </a:r>
            <a:r>
              <a:rPr lang="ko-KR" altLang="en-US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  <a:b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model.add(Dense(units=10, activation=‘sigmoid’)) </a:t>
            </a:r>
            <a:r>
              <a:rPr lang="en-US" altLang="ko-KR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노드의 개수 </a:t>
            </a:r>
            <a:r>
              <a:rPr lang="en-US" altLang="ko-KR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r>
              <a:rPr lang="ko-KR" altLang="en-US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개인 완전 연결된 레이어 추가</a:t>
            </a:r>
            <a:endParaRPr lang="en-US" altLang="ko-KR" sz="13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3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모델이 완성되면 </a:t>
            </a:r>
            <a:r>
              <a:rPr lang="en-US" altLang="ko-KR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compile()</a:t>
            </a:r>
            <a:r>
              <a:rPr lang="ko-KR" altLang="en-US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함수를 이용하여 학습과정을 구성</a:t>
            </a:r>
            <a:r>
              <a:rPr lang="en-US" altLang="ko-KR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loss=‘mse’</a:t>
            </a:r>
            <a:r>
              <a:rPr lang="ko-KR" altLang="en-US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손실함수 평균제곱오차</a:t>
            </a:r>
            <a:r>
              <a:rPr lang="en-US" altLang="ko-KR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SGD</a:t>
            </a:r>
            <a:r>
              <a:rPr lang="ko-KR" altLang="en-US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확률적 경사하강법</a:t>
            </a:r>
            <a:endParaRPr lang="en-US" altLang="ko-KR" sz="13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model.compile(loss=‘mse’, optimizergd, metrics=[‘accuracy’])</a:t>
            </a:r>
          </a:p>
          <a:p>
            <a:endParaRPr lang="en-US" altLang="ko-KR" sz="13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필요시 </a:t>
            </a:r>
            <a:r>
              <a:rPr lang="en-US" altLang="ko-KR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optimizer </a:t>
            </a:r>
            <a:r>
              <a:rPr lang="ko-KR" altLang="en-US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세부 조정 가능 </a:t>
            </a:r>
            <a:r>
              <a:rPr lang="en-US" altLang="ko-KR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학습률</a:t>
            </a:r>
            <a:r>
              <a:rPr lang="en-US" altLang="ko-KR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0.01 / </a:t>
            </a:r>
            <a:r>
              <a:rPr lang="ko-KR" altLang="en-US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모멘텀 </a:t>
            </a:r>
            <a:r>
              <a:rPr lang="en-US" altLang="ko-KR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0.9</a:t>
            </a:r>
          </a:p>
          <a:p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#Model.compile(loss=‘mse’, optimizer=keras.optimizers.SGD(lr=0.01, momentum=0.9))</a:t>
            </a:r>
          </a:p>
          <a:p>
            <a:endParaRPr lang="en-US" altLang="ko-KR" sz="1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모델이 만들어지면 학습 진행</a:t>
            </a:r>
            <a:r>
              <a:rPr lang="en-US" altLang="ko-KR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학습은 </a:t>
            </a:r>
            <a:r>
              <a:rPr lang="en-US" altLang="ko-KR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fit() </a:t>
            </a:r>
            <a:r>
              <a:rPr lang="ko-KR" altLang="en-US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함수호출</a:t>
            </a:r>
            <a:endParaRPr lang="en-US" altLang="ko-KR" sz="13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model.fit(X, y, epochs=5, batch_size=32)</a:t>
            </a:r>
          </a:p>
          <a:p>
            <a:endParaRPr lang="en-US" altLang="ko-KR" sz="1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모델의 성능은 </a:t>
            </a:r>
            <a:r>
              <a:rPr lang="en-US" altLang="ko-KR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evaluate()</a:t>
            </a:r>
            <a:r>
              <a:rPr lang="ko-KR" altLang="en-US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함수로 평가</a:t>
            </a:r>
            <a:endParaRPr lang="en-US" altLang="ko-KR" sz="13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loss_and_metrics=model.evaluate(X, y, batch_size=128)</a:t>
            </a:r>
          </a:p>
          <a:p>
            <a:endParaRPr lang="en-US" altLang="ko-KR" sz="1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새 데이터에 대한 예측은 </a:t>
            </a:r>
            <a:r>
              <a:rPr lang="en-US" altLang="ko-KR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predict()</a:t>
            </a:r>
            <a:r>
              <a:rPr lang="ko-KR" altLang="en-US" sz="13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테스트 가능</a:t>
            </a:r>
            <a:endParaRPr lang="en-US" altLang="ko-KR" sz="13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classes = model.predict(new_X, batch_size=128)</a:t>
            </a:r>
            <a:endParaRPr lang="ko-KR" altLang="en-US" sz="1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211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817293-DF70-4F13-9BD7-1D760C242532}"/>
              </a:ext>
            </a:extLst>
          </p:cNvPr>
          <p:cNvSpPr txBox="1"/>
          <p:nvPr/>
        </p:nvSpPr>
        <p:spPr>
          <a:xfrm>
            <a:off x="1604539" y="721441"/>
            <a:ext cx="8982922" cy="30162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import tensorflow as tf</a:t>
            </a:r>
          </a:p>
          <a:p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import numpy as np</a:t>
            </a:r>
          </a:p>
          <a:p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import matplotlib.pyplot as plt</a:t>
            </a:r>
          </a:p>
          <a:p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가상적인 데이터 생성</a:t>
            </a:r>
            <a:endParaRPr lang="en-US" altLang="ko-KR" sz="10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 = data =np.linspace(1,2,200)   </a:t>
            </a:r>
            <a:r>
              <a:rPr lang="en-US" altLang="ko-KR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# </a:t>
            </a:r>
            <a:r>
              <a:rPr lang="ko-KR" altLang="en-US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시작값</a:t>
            </a:r>
            <a:r>
              <a:rPr lang="en-US" altLang="ko-KR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=1, </a:t>
            </a:r>
            <a:r>
              <a:rPr lang="ko-KR" altLang="en-US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종료값</a:t>
            </a:r>
            <a:r>
              <a:rPr lang="en-US" altLang="ko-KR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=2, </a:t>
            </a:r>
            <a:r>
              <a:rPr lang="ko-KR" altLang="en-US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개수</a:t>
            </a:r>
            <a:r>
              <a:rPr lang="en-US" altLang="ko-KR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=200</a:t>
            </a:r>
          </a:p>
          <a:p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 = X*4 + np.random.randn(200)*0.3 </a:t>
            </a:r>
            <a:r>
              <a:rPr lang="en-US" altLang="ko-KR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#x</a:t>
            </a:r>
            <a:r>
              <a:rPr lang="ko-KR" altLang="en-US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en-US" altLang="ko-KR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ko-KR" altLang="en-US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배로 하고 편차 </a:t>
            </a:r>
            <a:r>
              <a:rPr lang="en-US" altLang="ko-KR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0.3</a:t>
            </a:r>
            <a:r>
              <a:rPr lang="ko-KR" altLang="en-US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정도의 가우시안 잡음 추가</a:t>
            </a:r>
            <a:endParaRPr lang="en-US" altLang="ko-KR" sz="10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 = tf.keras.models.Sequential() </a:t>
            </a:r>
            <a:r>
              <a:rPr lang="en-US" altLang="ko-KR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선형 스택 모델 생성</a:t>
            </a:r>
            <a:endParaRPr lang="en-US" altLang="ko-KR" sz="10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model.add(tf.keras.layers.Dense(1, input_dim = 1, activation=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＇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linear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＇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)) </a:t>
            </a:r>
            <a:r>
              <a:rPr lang="en-US" altLang="ko-KR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선형함수</a:t>
            </a:r>
            <a:r>
              <a:rPr lang="en-US" altLang="ko-KR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</a:t>
            </a:r>
            <a:endParaRPr lang="en-US" altLang="ko-KR" sz="10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model.compile(optimizer=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＇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sgd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＇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loss=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＇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mse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＇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metrics=[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＇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mse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＇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])</a:t>
            </a:r>
            <a:r>
              <a:rPr lang="en-US" altLang="ko-KR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#</a:t>
            </a:r>
            <a:r>
              <a:rPr lang="ko-KR" altLang="en-US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확률적 경사하강법</a:t>
            </a:r>
            <a:r>
              <a:rPr lang="en-US" altLang="ko-KR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손실함수는 평균제곱오차</a:t>
            </a:r>
            <a:r>
              <a:rPr lang="en-US" altLang="ko-KR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에포크는 </a:t>
            </a:r>
            <a:r>
              <a:rPr lang="en-US" altLang="ko-KR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30</a:t>
            </a:r>
          </a:p>
          <a:p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model.fit(X,y,batch_size=1, epochs=30) </a:t>
            </a:r>
            <a:r>
              <a:rPr lang="en-US" altLang="ko-KR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진행</a:t>
            </a:r>
            <a:endParaRPr lang="en-US" altLang="ko-KR" sz="10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predict = model.predict(data) </a:t>
            </a:r>
            <a:r>
              <a:rPr lang="en-US" altLang="ko-KR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새 데이터 예측</a:t>
            </a:r>
            <a:endParaRPr lang="en-US" altLang="ko-KR" sz="10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plt.plot(data,predict, 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＇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＇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data, y, 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＇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k.’)  </a:t>
            </a:r>
            <a:r>
              <a:rPr lang="en-US" altLang="ko-KR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 </a:t>
            </a:r>
            <a:r>
              <a:rPr lang="ko-KR" altLang="en-US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첫 번째 그래프는 파란색 마커로</a:t>
            </a:r>
            <a:endParaRPr lang="en-US" altLang="ko-KR" sz="10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plt.show() </a:t>
            </a:r>
            <a:r>
              <a:rPr lang="en-US" altLang="ko-KR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 </a:t>
            </a:r>
            <a:r>
              <a:rPr lang="ko-KR" altLang="en-US" sz="10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번째 그래프는 검정색 점으로</a:t>
            </a:r>
            <a:b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endParaRPr lang="ko-KR" altLang="en-US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CEEC2A-4DC2-42B9-9B55-0E4548E0FBAA}"/>
              </a:ext>
            </a:extLst>
          </p:cNvPr>
          <p:cNvSpPr/>
          <p:nvPr/>
        </p:nvSpPr>
        <p:spPr>
          <a:xfrm>
            <a:off x="4892953" y="295394"/>
            <a:ext cx="2406094" cy="323165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Keras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예제 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#1</a:t>
            </a:r>
            <a:endParaRPr lang="ko-KR" altLang="en-US" sz="15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AD84CA-B5F8-4DF9-8CFE-953A24278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62" t="43403" r="55771" b="3184"/>
          <a:stretch/>
        </p:blipFill>
        <p:spPr>
          <a:xfrm>
            <a:off x="4388498" y="3840533"/>
            <a:ext cx="3415004" cy="230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88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3567D3C-5A7F-4C80-BFE1-F7FE8BB4DDB1}"/>
              </a:ext>
            </a:extLst>
          </p:cNvPr>
          <p:cNvSpPr/>
          <p:nvPr/>
        </p:nvSpPr>
        <p:spPr>
          <a:xfrm>
            <a:off x="4892953" y="295394"/>
            <a:ext cx="2406094" cy="323165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Keras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예제 </a:t>
            </a:r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#2</a:t>
            </a:r>
            <a:endParaRPr lang="ko-KR" altLang="en-US" sz="15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BD502-4CFD-405A-A79D-3D77EE5C9D09}"/>
              </a:ext>
            </a:extLst>
          </p:cNvPr>
          <p:cNvSpPr txBox="1"/>
          <p:nvPr/>
        </p:nvSpPr>
        <p:spPr>
          <a:xfrm>
            <a:off x="1604539" y="721441"/>
            <a:ext cx="8982922" cy="2862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import tensorflow as tf</a:t>
            </a:r>
          </a:p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import numpy as np</a:t>
            </a:r>
          </a:p>
          <a:p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 = np.array([[0,1],[0,1],[1,0],[1,1]])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#XOR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연산을 위한 입력 행렬</a:t>
            </a:r>
            <a:endParaRPr lang="en-US" altLang="ko-KR" sz="12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 = np.array([[0],[1],[1],[0]])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#XOR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연산을 위한 목표 행렬</a:t>
            </a:r>
            <a:endParaRPr lang="en-US" altLang="ko-KR" sz="12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 = tf.keras.models.Sequential()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선형 스택 모델 생성</a:t>
            </a:r>
            <a:endParaRPr lang="en-US" altLang="ko-KR" sz="12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model.add(tf.keras.layers.Dense(2, input_dim=2, activation='sigmoid’))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모델에 레이어 쌓기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활성화함수는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sigmoid</a:t>
            </a:r>
          </a:p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model.add(tf.keras.layers.Dense(1, activation=‘sigmoid’))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#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모델에 레이어 쌓기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활성화 함수는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sigmoid</a:t>
            </a:r>
          </a:p>
          <a:p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sgd = tf.keras.optimizers.SGD(lr=0.1)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확률적 경사 하강법 학습률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0.1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설정</a:t>
            </a:r>
            <a:endParaRPr lang="en-US" altLang="ko-KR" sz="12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model.compile(loss=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＇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mean_squared_error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＇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optimizer=sgd)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#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과정 구성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손실함수는 평균 제곱 오차</a:t>
            </a:r>
            <a:endParaRPr lang="en-US" altLang="ko-KR" sz="12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model.fit(X,y, batch_size=1, epochs=1000)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학습진행 에포크는 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1000</a:t>
            </a:r>
          </a:p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print(model.predict(X))</a:t>
            </a:r>
            <a:r>
              <a:rPr lang="en-US" altLang="ko-KR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#</a:t>
            </a:r>
            <a:r>
              <a:rPr lang="ko-KR" altLang="en-US" sz="1200" dirty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실행 출력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72C15D-F72E-4D47-9BA7-23B3FBE50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1" t="65577" r="43880"/>
          <a:stretch/>
        </p:blipFill>
        <p:spPr>
          <a:xfrm>
            <a:off x="3642049" y="4064386"/>
            <a:ext cx="4907902" cy="20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44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C9357A-EB1D-4548-A696-3813E69E297B}"/>
              </a:ext>
            </a:extLst>
          </p:cNvPr>
          <p:cNvSpPr txBox="1"/>
          <p:nvPr/>
        </p:nvSpPr>
        <p:spPr>
          <a:xfrm>
            <a:off x="0" y="0"/>
            <a:ext cx="1611339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다층 퍼셉트론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3DC8E2-61FD-4CF8-AAE9-C87E719F013A}"/>
              </a:ext>
            </a:extLst>
          </p:cNvPr>
          <p:cNvSpPr txBox="1"/>
          <p:nvPr/>
        </p:nvSpPr>
        <p:spPr>
          <a:xfrm>
            <a:off x="4118788" y="468446"/>
            <a:ext cx="3954416" cy="323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다층 퍼셉트론</a:t>
            </a:r>
            <a:r>
              <a:rPr lang="en-US" altLang="ko-KR" sz="1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(MLP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Multilayer Perceptron)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AA53AC-F888-4BCE-922F-3D64B1433C67}"/>
              </a:ext>
            </a:extLst>
          </p:cNvPr>
          <p:cNvSpPr txBox="1"/>
          <p:nvPr/>
        </p:nvSpPr>
        <p:spPr>
          <a:xfrm>
            <a:off x="2775218" y="29475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A32BCA-EBBC-48E7-9AFB-33C4F8A29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5218" y="1199338"/>
            <a:ext cx="6716059" cy="38658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9FBF3A-61DA-463C-8E2A-68A99D3BAEF0}"/>
              </a:ext>
            </a:extLst>
          </p:cNvPr>
          <p:cNvSpPr txBox="1"/>
          <p:nvPr/>
        </p:nvSpPr>
        <p:spPr>
          <a:xfrm>
            <a:off x="2775218" y="5426727"/>
            <a:ext cx="675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입력층과 출력층 사이에 은닉층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(Hidden Layer)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가지고 있는 신경망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5168D1-0B14-4D96-817F-57F6F7AC46D4}"/>
              </a:ext>
            </a:extLst>
          </p:cNvPr>
          <p:cNvSpPr/>
          <p:nvPr/>
        </p:nvSpPr>
        <p:spPr>
          <a:xfrm>
            <a:off x="3047996" y="466505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https://blog.naver.com/PostView.nhn?blogId=samsjang&amp;logNo=221030487369&amp;parentCategoryNo=&amp;categoryNo=87&amp;viewDate=&amp;isShowPopularPosts=true&amp;from=search</a:t>
            </a:r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2031B6-4C27-40B6-978F-51BA5595D72B}"/>
              </a:ext>
            </a:extLst>
          </p:cNvPr>
          <p:cNvSpPr txBox="1"/>
          <p:nvPr/>
        </p:nvSpPr>
        <p:spPr>
          <a:xfrm>
            <a:off x="3289108" y="5972953"/>
            <a:ext cx="5726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단층 퍼셉트론으로 학습할 수 없었던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XOR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문제도 학습 가능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B09B6034-6553-4148-9E02-09C9298D3B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8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05"/>
    </mc:Choice>
    <mc:Fallback xmlns="">
      <p:transition spd="slow" advTm="13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388636E6-C841-45D8-B2B4-86F89DF8B26C}"/>
              </a:ext>
            </a:extLst>
          </p:cNvPr>
          <p:cNvSpPr/>
          <p:nvPr/>
        </p:nvSpPr>
        <p:spPr>
          <a:xfrm flipV="1">
            <a:off x="0" y="0"/>
            <a:ext cx="1295400" cy="1397000"/>
          </a:xfrm>
          <a:prstGeom prst="triangle">
            <a:avLst>
              <a:gd name="adj" fmla="val 0"/>
            </a:avLst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0E5FC47D-1AF7-4ABC-9F2C-FE8FA108808E}"/>
              </a:ext>
            </a:extLst>
          </p:cNvPr>
          <p:cNvSpPr/>
          <p:nvPr/>
        </p:nvSpPr>
        <p:spPr>
          <a:xfrm flipH="1">
            <a:off x="10830187" y="5461000"/>
            <a:ext cx="1361813" cy="1397000"/>
          </a:xfrm>
          <a:prstGeom prst="triangle">
            <a:avLst>
              <a:gd name="adj" fmla="val 0"/>
            </a:avLst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683221-40CF-4D78-8DE9-6AAC0BA10638}"/>
              </a:ext>
            </a:extLst>
          </p:cNvPr>
          <p:cNvSpPr txBox="1"/>
          <p:nvPr/>
        </p:nvSpPr>
        <p:spPr>
          <a:xfrm>
            <a:off x="3496185" y="2828835"/>
            <a:ext cx="5199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THANK</a:t>
            </a:r>
            <a:r>
              <a:rPr lang="ko-KR" altLang="en-US" sz="7200" spc="-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7200" spc="-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YOU</a:t>
            </a:r>
            <a:endParaRPr lang="ko-KR" altLang="en-US" sz="7200" spc="-3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2C8758-CFEC-4101-A6AE-9AEE57F9E1E1}"/>
              </a:ext>
            </a:extLst>
          </p:cNvPr>
          <p:cNvSpPr txBox="1"/>
          <p:nvPr/>
        </p:nvSpPr>
        <p:spPr>
          <a:xfrm>
            <a:off x="10498908" y="82131"/>
            <a:ext cx="169309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2020531001 </a:t>
            </a:r>
            <a:r>
              <a:rPr lang="ko-KR" altLang="en-US" sz="13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윤정인</a:t>
            </a:r>
          </a:p>
        </p:txBody>
      </p:sp>
    </p:spTree>
    <p:extLst>
      <p:ext uri="{BB962C8B-B14F-4D97-AF65-F5344CB8AC3E}">
        <p14:creationId xmlns:p14="http://schemas.microsoft.com/office/powerpoint/2010/main" val="195188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60"/>
    </mc:Choice>
    <mc:Fallback xmlns="">
      <p:transition spd="slow" advTm="756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45BA7D-AD63-4E79-AEB2-A1097D8BA032}"/>
              </a:ext>
            </a:extLst>
          </p:cNvPr>
          <p:cNvSpPr txBox="1"/>
          <p:nvPr/>
        </p:nvSpPr>
        <p:spPr>
          <a:xfrm>
            <a:off x="4186007" y="248313"/>
            <a:ext cx="3855543" cy="323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다층 퍼셉트론 학습 알고리즘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역전파 알고리즘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A56A8B-BB91-4969-A5EC-052901807545}"/>
              </a:ext>
            </a:extLst>
          </p:cNvPr>
          <p:cNvSpPr txBox="1"/>
          <p:nvPr/>
        </p:nvSpPr>
        <p:spPr>
          <a:xfrm>
            <a:off x="0" y="0"/>
            <a:ext cx="1611339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다층 퍼셉트론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A3C0651-E043-44CE-8D70-1504376AE547}"/>
              </a:ext>
            </a:extLst>
          </p:cNvPr>
          <p:cNvSpPr/>
          <p:nvPr/>
        </p:nvSpPr>
        <p:spPr>
          <a:xfrm>
            <a:off x="4032984" y="1851008"/>
            <a:ext cx="548640" cy="54864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0651189-9A02-4335-83D3-FA430369B502}"/>
              </a:ext>
            </a:extLst>
          </p:cNvPr>
          <p:cNvSpPr/>
          <p:nvPr/>
        </p:nvSpPr>
        <p:spPr>
          <a:xfrm>
            <a:off x="4032984" y="2956280"/>
            <a:ext cx="548640" cy="54864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874DD9E-4904-48A6-BF92-5DCB66C2802F}"/>
              </a:ext>
            </a:extLst>
          </p:cNvPr>
          <p:cNvSpPr/>
          <p:nvPr/>
        </p:nvSpPr>
        <p:spPr>
          <a:xfrm>
            <a:off x="4032984" y="4192006"/>
            <a:ext cx="548640" cy="54864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F3862D-DA97-4060-B489-3147652BBAA6}"/>
              </a:ext>
            </a:extLst>
          </p:cNvPr>
          <p:cNvSpPr/>
          <p:nvPr/>
        </p:nvSpPr>
        <p:spPr>
          <a:xfrm>
            <a:off x="5754302" y="1288933"/>
            <a:ext cx="548640" cy="54864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6D2B7D7-1BC1-4D78-821E-D8F15008D223}"/>
              </a:ext>
            </a:extLst>
          </p:cNvPr>
          <p:cNvSpPr/>
          <p:nvPr/>
        </p:nvSpPr>
        <p:spPr>
          <a:xfrm>
            <a:off x="5754302" y="2370180"/>
            <a:ext cx="548640" cy="54864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7EAA33-9BB2-4FDA-B67E-18C163942EA9}"/>
              </a:ext>
            </a:extLst>
          </p:cNvPr>
          <p:cNvSpPr/>
          <p:nvPr/>
        </p:nvSpPr>
        <p:spPr>
          <a:xfrm>
            <a:off x="5754302" y="3481981"/>
            <a:ext cx="548640" cy="54864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35D8D54-AF10-4EB6-ABCA-470FF52022AC}"/>
              </a:ext>
            </a:extLst>
          </p:cNvPr>
          <p:cNvSpPr/>
          <p:nvPr/>
        </p:nvSpPr>
        <p:spPr>
          <a:xfrm>
            <a:off x="5754302" y="4589430"/>
            <a:ext cx="548640" cy="54864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B6CC8EC-06B9-4877-AD02-6B430A035BB4}"/>
              </a:ext>
            </a:extLst>
          </p:cNvPr>
          <p:cNvSpPr/>
          <p:nvPr/>
        </p:nvSpPr>
        <p:spPr>
          <a:xfrm>
            <a:off x="7371225" y="2389816"/>
            <a:ext cx="548640" cy="5486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DBD8E0-FD8B-43CA-99DD-8682825B2316}"/>
              </a:ext>
            </a:extLst>
          </p:cNvPr>
          <p:cNvSpPr/>
          <p:nvPr/>
        </p:nvSpPr>
        <p:spPr>
          <a:xfrm>
            <a:off x="7371225" y="3481981"/>
            <a:ext cx="548640" cy="5486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270EEB7-D2D0-4463-9B37-5AB47333B757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4581624" y="1563253"/>
            <a:ext cx="1172678" cy="562075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D1D75-D34D-4AA2-9208-257FBE7F0D91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4581624" y="2125328"/>
            <a:ext cx="1172678" cy="519172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D560F27-8F5D-4864-B591-164158A2E101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4581624" y="2125328"/>
            <a:ext cx="1146076" cy="1605079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B0FEA5A-6E93-4B78-9EA7-44BA997BB390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4581624" y="2125328"/>
            <a:ext cx="1158796" cy="2652778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8B05AEE-0A59-4AE7-9E62-F3D3B9DB15A2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4581624" y="1683096"/>
            <a:ext cx="1172678" cy="1547504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D3F6229-7ADB-4B90-BDD6-53F769FF25C9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4581624" y="2681960"/>
            <a:ext cx="1172678" cy="548640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1172C6E-D5A5-4F87-BE0E-F9B795308621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4581624" y="3230600"/>
            <a:ext cx="1127863" cy="548640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5D59B85-320B-4A2B-BBF1-D11E24C91654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4581624" y="3230600"/>
            <a:ext cx="1127863" cy="1603827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F8E09E0-9866-4136-AF67-06E861C5EAE9}"/>
              </a:ext>
            </a:extLst>
          </p:cNvPr>
          <p:cNvCxnSpPr>
            <a:cxnSpLocks/>
            <a:stCxn id="9" idx="6"/>
            <a:endCxn id="10" idx="3"/>
          </p:cNvCxnSpPr>
          <p:nvPr/>
        </p:nvCxnSpPr>
        <p:spPr>
          <a:xfrm flipV="1">
            <a:off x="4581624" y="1757227"/>
            <a:ext cx="1253024" cy="2709099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546D8CC-0849-42FF-ACD3-2B5925F50E3B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4581624" y="2739016"/>
            <a:ext cx="1158445" cy="1727310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DE4DD43-951E-43F7-961A-7B5417B5FD1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4581624" y="3793761"/>
            <a:ext cx="1146076" cy="672565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CE063EC-E52A-4362-970B-377E1C7137B6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4581624" y="4466326"/>
            <a:ext cx="1146076" cy="419151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54630C3-3102-4941-AE33-1C4522B1CCE5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6302942" y="1563253"/>
            <a:ext cx="1039818" cy="1051831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B1F587C-11A2-41B5-B345-C33E01BE3674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6302942" y="1563253"/>
            <a:ext cx="1039818" cy="2130066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F7D3410-DDAB-4E15-A814-77E44BBE517F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6302942" y="2644500"/>
            <a:ext cx="1014393" cy="37460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6EC0178-D09F-493A-A4C7-9D27404FC718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6302942" y="2644500"/>
            <a:ext cx="1014393" cy="1109625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22ECF930-273A-4989-904D-58E41761DB64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6302942" y="2739016"/>
            <a:ext cx="1039818" cy="1017285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EC0A77F-9E1A-47DF-AF7F-E9B0C5CBE0B9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6302942" y="3756301"/>
            <a:ext cx="1014393" cy="39412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1933AD-DF74-4FC7-9C0A-24D61A9C953C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6302942" y="2783836"/>
            <a:ext cx="1054051" cy="2079914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4120BBA-BA03-4661-BE61-23ABF98560CE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6302942" y="3831181"/>
            <a:ext cx="1039818" cy="1032569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ED0F5CF9-CCBF-4225-9700-6752D5D47789}"/>
              </a:ext>
            </a:extLst>
          </p:cNvPr>
          <p:cNvSpPr txBox="1"/>
          <p:nvPr/>
        </p:nvSpPr>
        <p:spPr>
          <a:xfrm>
            <a:off x="7445460" y="4047175"/>
            <a:ext cx="5357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출력층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11FA9B3-86D1-43ED-B7AC-0E308680A268}"/>
              </a:ext>
            </a:extLst>
          </p:cNvPr>
          <p:cNvSpPr txBox="1"/>
          <p:nvPr/>
        </p:nvSpPr>
        <p:spPr>
          <a:xfrm>
            <a:off x="5796202" y="5175530"/>
            <a:ext cx="5357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은닉층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393EB2-92F5-40AF-AB21-B1CAEDF58F06}"/>
              </a:ext>
            </a:extLst>
          </p:cNvPr>
          <p:cNvSpPr txBox="1"/>
          <p:nvPr/>
        </p:nvSpPr>
        <p:spPr>
          <a:xfrm>
            <a:off x="4045900" y="4780732"/>
            <a:ext cx="5357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입력층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452854E-1792-4631-AE4F-48AC79E84662}"/>
              </a:ext>
            </a:extLst>
          </p:cNvPr>
          <p:cNvCxnSpPr>
            <a:cxnSpLocks/>
          </p:cNvCxnSpPr>
          <p:nvPr/>
        </p:nvCxnSpPr>
        <p:spPr>
          <a:xfrm>
            <a:off x="4472817" y="1036220"/>
            <a:ext cx="2898408" cy="0"/>
          </a:xfrm>
          <a:prstGeom prst="straightConnector1">
            <a:avLst/>
          </a:prstGeom>
          <a:ln w="38100">
            <a:solidFill>
              <a:srgbClr val="D81E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4CEC9384-A40B-4E32-BBAB-0FE194D66D53}"/>
              </a:ext>
            </a:extLst>
          </p:cNvPr>
          <p:cNvCxnSpPr>
            <a:cxnSpLocks/>
          </p:cNvCxnSpPr>
          <p:nvPr/>
        </p:nvCxnSpPr>
        <p:spPr>
          <a:xfrm flipH="1">
            <a:off x="4581624" y="5573575"/>
            <a:ext cx="2898408" cy="0"/>
          </a:xfrm>
          <a:prstGeom prst="straightConnector1">
            <a:avLst/>
          </a:prstGeom>
          <a:ln w="38100">
            <a:solidFill>
              <a:srgbClr val="D81E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6287F33-FCEF-4B3A-A070-D9C0433CBB60}"/>
              </a:ext>
            </a:extLst>
          </p:cNvPr>
          <p:cNvSpPr txBox="1"/>
          <p:nvPr/>
        </p:nvSpPr>
        <p:spPr>
          <a:xfrm>
            <a:off x="8411043" y="3069017"/>
            <a:ext cx="9316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오차 계산</a:t>
            </a:r>
            <a:endParaRPr lang="en-US" altLang="ko-KR" sz="1500" dirty="0">
              <a:solidFill>
                <a:srgbClr val="C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97" name="연결선: 구부러짐 96">
            <a:extLst>
              <a:ext uri="{FF2B5EF4-FFF2-40B4-BE49-F238E27FC236}">
                <a16:creationId xmlns:a16="http://schemas.microsoft.com/office/drawing/2014/main" id="{D5471E05-5F91-4890-A92A-0C63E7598BA5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7919865" y="1033269"/>
            <a:ext cx="957011" cy="2035748"/>
          </a:xfrm>
          <a:prstGeom prst="curvedConnector2">
            <a:avLst/>
          </a:prstGeom>
          <a:ln w="28575">
            <a:solidFill>
              <a:srgbClr val="D81E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구부러짐 99">
            <a:extLst>
              <a:ext uri="{FF2B5EF4-FFF2-40B4-BE49-F238E27FC236}">
                <a16:creationId xmlns:a16="http://schemas.microsoft.com/office/drawing/2014/main" id="{64127D88-8C6B-4A2B-BC29-11A3639064C7}"/>
              </a:ext>
            </a:extLst>
          </p:cNvPr>
          <p:cNvCxnSpPr>
            <a:cxnSpLocks/>
            <a:stCxn id="86" idx="2"/>
          </p:cNvCxnSpPr>
          <p:nvPr/>
        </p:nvCxnSpPr>
        <p:spPr>
          <a:xfrm rot="5400000">
            <a:off x="7290389" y="3987087"/>
            <a:ext cx="2181393" cy="991583"/>
          </a:xfrm>
          <a:prstGeom prst="curvedConnector2">
            <a:avLst/>
          </a:prstGeom>
          <a:ln w="28575">
            <a:solidFill>
              <a:srgbClr val="D81E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E5E6CC9-1ABB-4AD4-BFE1-EE2BD6B1AF75}"/>
              </a:ext>
            </a:extLst>
          </p:cNvPr>
          <p:cNvSpPr txBox="1"/>
          <p:nvPr/>
        </p:nvSpPr>
        <p:spPr>
          <a:xfrm>
            <a:off x="5560583" y="680771"/>
            <a:ext cx="1106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순방향 전파</a:t>
            </a:r>
            <a:endParaRPr lang="en-US" altLang="ko-KR" sz="1500" dirty="0">
              <a:solidFill>
                <a:srgbClr val="C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F1BD7BE-ED62-4896-AFC2-E1AFFCE33D98}"/>
              </a:ext>
            </a:extLst>
          </p:cNvPr>
          <p:cNvSpPr txBox="1"/>
          <p:nvPr/>
        </p:nvSpPr>
        <p:spPr>
          <a:xfrm>
            <a:off x="5528927" y="5599269"/>
            <a:ext cx="1106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역방향 전파</a:t>
            </a:r>
            <a:endParaRPr lang="en-US" altLang="ko-KR" sz="1500" dirty="0">
              <a:solidFill>
                <a:srgbClr val="C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8A588F4-8D2D-4B47-9BF5-0319CE00D18F}"/>
              </a:ext>
            </a:extLst>
          </p:cNvPr>
          <p:cNvSpPr txBox="1"/>
          <p:nvPr/>
        </p:nvSpPr>
        <p:spPr>
          <a:xfrm>
            <a:off x="1735671" y="6060119"/>
            <a:ext cx="87206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입력이 주어지면 순방향으로 계산하여 출력을 계산한 후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실제 출력과 우리가 원하는 출력 간의 오차를 계산하여</a:t>
            </a:r>
            <a:b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오차를 역방향으로 전파하면서 오차를 줄이는 방향으로 가중치를 변경함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4E2A62C9-E254-431F-ADD9-E3EA99E4064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386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18"/>
    </mc:Choice>
    <mc:Fallback xmlns="">
      <p:transition spd="slow" advTm="19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6" grpId="0"/>
      <p:bldP spid="110" grpId="0"/>
      <p:bldP spid="1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5093D7-A102-40E3-9D06-5C25DBB7A95D}"/>
              </a:ext>
            </a:extLst>
          </p:cNvPr>
          <p:cNvSpPr txBox="1"/>
          <p:nvPr/>
        </p:nvSpPr>
        <p:spPr>
          <a:xfrm>
            <a:off x="4465064" y="248313"/>
            <a:ext cx="3331361" cy="323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다층 퍼셉트론 활성화 함수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비선형 함수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C9B402-B0A8-4B57-95A1-0D8BF2DD1C98}"/>
              </a:ext>
            </a:extLst>
          </p:cNvPr>
          <p:cNvSpPr txBox="1"/>
          <p:nvPr/>
        </p:nvSpPr>
        <p:spPr>
          <a:xfrm>
            <a:off x="0" y="0"/>
            <a:ext cx="1611339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01. </a:t>
            </a:r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다층 퍼셉트론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58E3BA-C29A-474B-8507-0F1C09AEB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718" y="1444271"/>
            <a:ext cx="3320426" cy="216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C09D00-1555-4E61-BFFF-55DAD4E57B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74" y="1444271"/>
            <a:ext cx="3400851" cy="21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CA51D5-925F-481A-88D3-2C1D665C89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30" y="1444271"/>
            <a:ext cx="3400851" cy="21600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448E5CB-D588-4327-8423-B6C4DE24C933}"/>
              </a:ext>
            </a:extLst>
          </p:cNvPr>
          <p:cNvCxnSpPr>
            <a:cxnSpLocks/>
          </p:cNvCxnSpPr>
          <p:nvPr/>
        </p:nvCxnSpPr>
        <p:spPr>
          <a:xfrm>
            <a:off x="4110361" y="923278"/>
            <a:ext cx="0" cy="3755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A379C76-1297-4260-A376-07D7AFD4AA72}"/>
              </a:ext>
            </a:extLst>
          </p:cNvPr>
          <p:cNvCxnSpPr>
            <a:cxnSpLocks/>
          </p:cNvCxnSpPr>
          <p:nvPr/>
        </p:nvCxnSpPr>
        <p:spPr>
          <a:xfrm>
            <a:off x="8133425" y="923278"/>
            <a:ext cx="0" cy="38440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A1ABD7-A60F-4454-94F8-E9442A5E2B1B}"/>
              </a:ext>
            </a:extLst>
          </p:cNvPr>
          <p:cNvSpPr/>
          <p:nvPr/>
        </p:nvSpPr>
        <p:spPr>
          <a:xfrm>
            <a:off x="1389329" y="923278"/>
            <a:ext cx="1712328" cy="369332"/>
          </a:xfrm>
          <a:prstGeom prst="rect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Sigmoid </a:t>
            </a:r>
            <a:r>
              <a:rPr lang="ko-KR" altLang="en-US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E6E7CC-1635-4356-9B6A-C8CA5D19B24E}"/>
              </a:ext>
            </a:extLst>
          </p:cNvPr>
          <p:cNvSpPr/>
          <p:nvPr/>
        </p:nvSpPr>
        <p:spPr>
          <a:xfrm>
            <a:off x="5265729" y="846292"/>
            <a:ext cx="1712328" cy="369332"/>
          </a:xfrm>
          <a:prstGeom prst="rect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TanH </a:t>
            </a:r>
            <a:r>
              <a:rPr lang="ko-KR" altLang="en-US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E38D85-E879-40A2-A24D-63B5A504C157}"/>
              </a:ext>
            </a:extLst>
          </p:cNvPr>
          <p:cNvSpPr/>
          <p:nvPr/>
        </p:nvSpPr>
        <p:spPr>
          <a:xfrm>
            <a:off x="9403537" y="846292"/>
            <a:ext cx="1712328" cy="369332"/>
          </a:xfrm>
          <a:prstGeom prst="rect">
            <a:avLst/>
          </a:prstGeom>
          <a:solidFill>
            <a:srgbClr val="21262A"/>
          </a:solidFill>
          <a:ln>
            <a:solidFill>
              <a:srgbClr val="212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ReLU </a:t>
            </a:r>
            <a:r>
              <a:rPr lang="ko-KR" altLang="en-US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FB2CC9-C04F-443A-B718-5450390202B0}"/>
                  </a:ext>
                </a:extLst>
              </p:cNvPr>
              <p:cNvSpPr txBox="1"/>
              <p:nvPr/>
            </p:nvSpPr>
            <p:spPr>
              <a:xfrm>
                <a:off x="1277256" y="3755932"/>
                <a:ext cx="1655197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FB2CC9-C04F-443A-B718-545039020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256" y="3755932"/>
                <a:ext cx="1655197" cy="525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26FE79-48FE-4081-83EB-F75D3CE28E63}"/>
                  </a:ext>
                </a:extLst>
              </p:cNvPr>
              <p:cNvSpPr txBox="1"/>
              <p:nvPr/>
            </p:nvSpPr>
            <p:spPr>
              <a:xfrm>
                <a:off x="4816128" y="3773010"/>
                <a:ext cx="2559740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26FE79-48FE-4081-83EB-F75D3CE28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128" y="3773010"/>
                <a:ext cx="2559740" cy="5250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808B92-9C56-4A9A-A805-01B92185DC34}"/>
                  </a:ext>
                </a:extLst>
              </p:cNvPr>
              <p:cNvSpPr txBox="1"/>
              <p:nvPr/>
            </p:nvSpPr>
            <p:spPr>
              <a:xfrm>
                <a:off x="8813164" y="3773010"/>
                <a:ext cx="2467534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808B92-9C56-4A9A-A805-01B92185D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164" y="3773010"/>
                <a:ext cx="2467534" cy="617861"/>
              </a:xfrm>
              <a:prstGeom prst="rect">
                <a:avLst/>
              </a:prstGeom>
              <a:blipFill>
                <a:blip r:embed="rId10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1A94331A-3A29-48AD-97D5-ABC88E80380D}"/>
              </a:ext>
            </a:extLst>
          </p:cNvPr>
          <p:cNvSpPr txBox="1"/>
          <p:nvPr/>
        </p:nvSpPr>
        <p:spPr>
          <a:xfrm>
            <a:off x="2991641" y="5205839"/>
            <a:ext cx="62087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선형함수를 사용하면 은닉층을 아무리 많이 두어도 성능이 전혀 향상되지 않음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503593-CDDF-4040-A6C7-DDBE8AE2FE8B}"/>
              </a:ext>
            </a:extLst>
          </p:cNvPr>
          <p:cNvSpPr txBox="1"/>
          <p:nvPr/>
        </p:nvSpPr>
        <p:spPr>
          <a:xfrm>
            <a:off x="2642168" y="5688402"/>
            <a:ext cx="69076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따라서 다층 퍼셉트론의 성능을 개선하기 위해서는 반드시 </a:t>
            </a:r>
            <a:r>
              <a:rPr lang="ko-KR" altLang="en-US" sz="1500" dirty="0">
                <a:solidFill>
                  <a:srgbClr val="D81E1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비선형 함수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사용하여야 함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51468BC-58E0-4F16-9E96-9B14872A4C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8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2"/>
    </mc:Choice>
    <mc:Fallback xmlns="">
      <p:transition spd="slow" advTm="6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B46C88-DEB6-4F9A-B687-D9B25616262B}"/>
              </a:ext>
            </a:extLst>
          </p:cNvPr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E8ADC5-BD3D-4FA3-A71D-376C7CA1DCBA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역전파 학습 알고리즘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85207330-650D-48DB-9576-6AE9CF2AD6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9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8"/>
    </mc:Choice>
    <mc:Fallback xmlns="">
      <p:transition spd="slow" advTm="1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F921BC8-6BEF-41F5-B503-743D3BC5AA22}"/>
              </a:ext>
            </a:extLst>
          </p:cNvPr>
          <p:cNvSpPr/>
          <p:nvPr/>
        </p:nvSpPr>
        <p:spPr>
          <a:xfrm>
            <a:off x="4032984" y="2178398"/>
            <a:ext cx="548640" cy="54864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0E74C28-F3C7-40F8-B16A-B78D7F616E57}"/>
              </a:ext>
            </a:extLst>
          </p:cNvPr>
          <p:cNvSpPr/>
          <p:nvPr/>
        </p:nvSpPr>
        <p:spPr>
          <a:xfrm>
            <a:off x="4032984" y="3283670"/>
            <a:ext cx="548640" cy="54864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8C8FE15-D251-4B98-9330-09BD9145D1C5}"/>
              </a:ext>
            </a:extLst>
          </p:cNvPr>
          <p:cNvSpPr/>
          <p:nvPr/>
        </p:nvSpPr>
        <p:spPr>
          <a:xfrm>
            <a:off x="4032984" y="4519396"/>
            <a:ext cx="548640" cy="54864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AF15456-312D-4BBC-9935-460AF1AC927F}"/>
              </a:ext>
            </a:extLst>
          </p:cNvPr>
          <p:cNvSpPr/>
          <p:nvPr/>
        </p:nvSpPr>
        <p:spPr>
          <a:xfrm>
            <a:off x="5754302" y="1616323"/>
            <a:ext cx="548640" cy="54864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993E637-26C1-42E9-A5CA-7E5C8D719BDC}"/>
              </a:ext>
            </a:extLst>
          </p:cNvPr>
          <p:cNvSpPr/>
          <p:nvPr/>
        </p:nvSpPr>
        <p:spPr>
          <a:xfrm>
            <a:off x="5754302" y="2697570"/>
            <a:ext cx="548640" cy="54864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0B541F7-6C18-474D-9FAE-0F2B7CD8D358}"/>
              </a:ext>
            </a:extLst>
          </p:cNvPr>
          <p:cNvSpPr/>
          <p:nvPr/>
        </p:nvSpPr>
        <p:spPr>
          <a:xfrm>
            <a:off x="5754302" y="3809371"/>
            <a:ext cx="548640" cy="54864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34B3308-8912-44E7-8513-08D6A78ACD41}"/>
              </a:ext>
            </a:extLst>
          </p:cNvPr>
          <p:cNvSpPr/>
          <p:nvPr/>
        </p:nvSpPr>
        <p:spPr>
          <a:xfrm>
            <a:off x="5754302" y="4916820"/>
            <a:ext cx="548640" cy="54864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AB78FBC-1943-4C33-85E3-DC0C917F4BD1}"/>
              </a:ext>
            </a:extLst>
          </p:cNvPr>
          <p:cNvSpPr/>
          <p:nvPr/>
        </p:nvSpPr>
        <p:spPr>
          <a:xfrm>
            <a:off x="7371225" y="2717206"/>
            <a:ext cx="548640" cy="5486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0CDCF7B-DB8B-4D5C-8EF1-23DD542DAF82}"/>
              </a:ext>
            </a:extLst>
          </p:cNvPr>
          <p:cNvSpPr/>
          <p:nvPr/>
        </p:nvSpPr>
        <p:spPr>
          <a:xfrm>
            <a:off x="7371225" y="3809371"/>
            <a:ext cx="548640" cy="5486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972D0B8-F644-4DBE-8784-FFE8BF10E2F4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 flipV="1">
            <a:off x="4581624" y="1890643"/>
            <a:ext cx="1172678" cy="562075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BDBFA42-2851-4BDF-AD2F-997F4976F09D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4581624" y="2452718"/>
            <a:ext cx="1172678" cy="519172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86F4903-30C6-4CF4-9A69-018533173C95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4581624" y="2452718"/>
            <a:ext cx="1146076" cy="1605079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81490F1-2CE1-4DF9-BC50-958734A6F2D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4581624" y="2452718"/>
            <a:ext cx="1158796" cy="2652778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E33EC9B-0884-444F-BCAC-65A78165D2CA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4581624" y="2010486"/>
            <a:ext cx="1172678" cy="1547504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C21629D-B4A1-405B-A1BF-53288E42EB9F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4581624" y="3009350"/>
            <a:ext cx="1172678" cy="548640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CCE59CA-16A4-41E3-BA1F-1A7AF7222E3A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4581624" y="3557990"/>
            <a:ext cx="1127863" cy="548640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6F86173-B678-4B59-8F4D-9F7389719351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4581624" y="3557990"/>
            <a:ext cx="1127863" cy="1603827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4A9D9E8-428E-443A-B565-249015C38E4A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4581624" y="2084617"/>
            <a:ext cx="1253024" cy="2709099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2A063DB-171D-430F-9E7D-7FC870A41334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4581624" y="3066406"/>
            <a:ext cx="1158445" cy="1727310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F4DE1D0-BFA0-4A8F-895B-89C37F8B93E4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4581624" y="4121151"/>
            <a:ext cx="1146076" cy="672565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5B82F2-C4EA-4D24-9F02-860D0B3D9C56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4581624" y="4793716"/>
            <a:ext cx="1146076" cy="419151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83D5D96-0525-4259-A874-6A69B94F8819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302942" y="1890643"/>
            <a:ext cx="1039818" cy="1051831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CDEC35C-9437-494E-ABE5-103271E0D728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302942" y="1890643"/>
            <a:ext cx="1039818" cy="2130066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88F2F67-7BD4-4D6A-985B-326BFD0DD52D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6302942" y="2971890"/>
            <a:ext cx="1014393" cy="37460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BBBED36-8D8F-4431-84FD-9BD3D0D31F45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6302942" y="2971890"/>
            <a:ext cx="1014393" cy="1109625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E700044-C411-40E7-B15F-EAAAE1DE8A7C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6302942" y="3066406"/>
            <a:ext cx="1039818" cy="1017285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D7DDC66-994D-45C7-BDD5-7A82E488D8F9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6302942" y="4083691"/>
            <a:ext cx="1014393" cy="39412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59FFEDC-1BF9-4699-90D0-E45E04ADFB3F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6302942" y="3111226"/>
            <a:ext cx="1054051" cy="2079914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E223786-67B6-425A-8A59-87956AFA9F8D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6302942" y="4158571"/>
            <a:ext cx="1039818" cy="1032569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9B2E8E4-2C59-48EC-A31C-3B01AA13DF58}"/>
              </a:ext>
            </a:extLst>
          </p:cNvPr>
          <p:cNvSpPr txBox="1"/>
          <p:nvPr/>
        </p:nvSpPr>
        <p:spPr>
          <a:xfrm>
            <a:off x="7445460" y="4374565"/>
            <a:ext cx="5357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출력층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44AF0F-8FEA-4C85-AD0C-628D93D7F679}"/>
              </a:ext>
            </a:extLst>
          </p:cNvPr>
          <p:cNvSpPr txBox="1"/>
          <p:nvPr/>
        </p:nvSpPr>
        <p:spPr>
          <a:xfrm>
            <a:off x="5796202" y="5502920"/>
            <a:ext cx="5357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은닉층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7D1A5E-4EC5-4811-ABFB-6FF37AA94748}"/>
              </a:ext>
            </a:extLst>
          </p:cNvPr>
          <p:cNvSpPr txBox="1"/>
          <p:nvPr/>
        </p:nvSpPr>
        <p:spPr>
          <a:xfrm>
            <a:off x="4045900" y="5108122"/>
            <a:ext cx="5357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입력층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AF6994B-76B8-4B04-A4BE-A0FAB01F6832}"/>
              </a:ext>
            </a:extLst>
          </p:cNvPr>
          <p:cNvCxnSpPr>
            <a:cxnSpLocks/>
          </p:cNvCxnSpPr>
          <p:nvPr/>
        </p:nvCxnSpPr>
        <p:spPr>
          <a:xfrm>
            <a:off x="4472817" y="1363610"/>
            <a:ext cx="2898408" cy="0"/>
          </a:xfrm>
          <a:prstGeom prst="straightConnector1">
            <a:avLst/>
          </a:prstGeom>
          <a:ln w="38100">
            <a:solidFill>
              <a:srgbClr val="D81E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BCA55CF-8008-4B83-B74E-50D654B9C6D0}"/>
              </a:ext>
            </a:extLst>
          </p:cNvPr>
          <p:cNvCxnSpPr>
            <a:cxnSpLocks/>
          </p:cNvCxnSpPr>
          <p:nvPr/>
        </p:nvCxnSpPr>
        <p:spPr>
          <a:xfrm flipH="1">
            <a:off x="4581624" y="5900965"/>
            <a:ext cx="2898408" cy="0"/>
          </a:xfrm>
          <a:prstGeom prst="straightConnector1">
            <a:avLst/>
          </a:prstGeom>
          <a:ln w="38100">
            <a:solidFill>
              <a:srgbClr val="D81E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238F038-EF22-4E76-A1A5-0891E40A4812}"/>
              </a:ext>
            </a:extLst>
          </p:cNvPr>
          <p:cNvSpPr txBox="1"/>
          <p:nvPr/>
        </p:nvSpPr>
        <p:spPr>
          <a:xfrm>
            <a:off x="8411043" y="3396407"/>
            <a:ext cx="9316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오차 계산</a:t>
            </a:r>
            <a:endParaRPr lang="en-US" altLang="ko-KR" sz="1500" dirty="0">
              <a:solidFill>
                <a:srgbClr val="C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002E1009-F983-4135-A139-2D3917F43668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7919865" y="1360659"/>
            <a:ext cx="957011" cy="2035748"/>
          </a:xfrm>
          <a:prstGeom prst="curvedConnector2">
            <a:avLst/>
          </a:prstGeom>
          <a:ln w="28575">
            <a:solidFill>
              <a:srgbClr val="D81E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C9A3AB30-0C4A-449C-8054-9CA7411623D0}"/>
              </a:ext>
            </a:extLst>
          </p:cNvPr>
          <p:cNvCxnSpPr>
            <a:cxnSpLocks/>
            <a:stCxn id="38" idx="2"/>
          </p:cNvCxnSpPr>
          <p:nvPr/>
        </p:nvCxnSpPr>
        <p:spPr>
          <a:xfrm rot="5400000">
            <a:off x="7290389" y="4314477"/>
            <a:ext cx="2181393" cy="991583"/>
          </a:xfrm>
          <a:prstGeom prst="curvedConnector2">
            <a:avLst/>
          </a:prstGeom>
          <a:ln w="28575">
            <a:solidFill>
              <a:srgbClr val="D81E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1B60E06-5853-4F0B-B92E-B60EF8AD226C}"/>
              </a:ext>
            </a:extLst>
          </p:cNvPr>
          <p:cNvSpPr txBox="1"/>
          <p:nvPr/>
        </p:nvSpPr>
        <p:spPr>
          <a:xfrm>
            <a:off x="5560583" y="1008161"/>
            <a:ext cx="1106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순방향 전파</a:t>
            </a:r>
            <a:endParaRPr lang="en-US" altLang="ko-KR" sz="1500" dirty="0">
              <a:solidFill>
                <a:srgbClr val="C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BCC2F4-D549-4FA6-A59F-F617CF27842B}"/>
              </a:ext>
            </a:extLst>
          </p:cNvPr>
          <p:cNvSpPr txBox="1"/>
          <p:nvPr/>
        </p:nvSpPr>
        <p:spPr>
          <a:xfrm>
            <a:off x="5528927" y="5926659"/>
            <a:ext cx="1106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역방향 전파</a:t>
            </a:r>
            <a:endParaRPr lang="en-US" altLang="ko-KR" sz="1500" dirty="0">
              <a:solidFill>
                <a:srgbClr val="C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8F8A4F7-0018-43E8-A88B-B6B8BC04FC31}"/>
              </a:ext>
            </a:extLst>
          </p:cNvPr>
          <p:cNvSpPr txBox="1"/>
          <p:nvPr/>
        </p:nvSpPr>
        <p:spPr>
          <a:xfrm>
            <a:off x="4545058" y="248313"/>
            <a:ext cx="3038011" cy="323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역전파 학습 알고리즘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손실 함수란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</a:p>
        </p:txBody>
      </p:sp>
      <p:sp>
        <p:nvSpPr>
          <p:cNvPr id="44" name="설명선: 굽은 선 43">
            <a:extLst>
              <a:ext uri="{FF2B5EF4-FFF2-40B4-BE49-F238E27FC236}">
                <a16:creationId xmlns:a16="http://schemas.microsoft.com/office/drawing/2014/main" id="{78BC3560-0671-4C81-83B0-4C7F5263F647}"/>
              </a:ext>
            </a:extLst>
          </p:cNvPr>
          <p:cNvSpPr/>
          <p:nvPr/>
        </p:nvSpPr>
        <p:spPr>
          <a:xfrm flipV="1">
            <a:off x="9540811" y="3719572"/>
            <a:ext cx="1188274" cy="339014"/>
          </a:xfrm>
          <a:prstGeom prst="borderCallout2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464971-FA20-4ED8-8517-F44C60D5059F}"/>
              </a:ext>
            </a:extLst>
          </p:cNvPr>
          <p:cNvSpPr txBox="1"/>
          <p:nvPr/>
        </p:nvSpPr>
        <p:spPr>
          <a:xfrm>
            <a:off x="9669115" y="3727496"/>
            <a:ext cx="9316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21262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손실 함수</a:t>
            </a:r>
            <a:endParaRPr lang="en-US" altLang="ko-KR" sz="1500" dirty="0">
              <a:solidFill>
                <a:srgbClr val="21262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8AF460-B912-4152-9219-F13E7A68916F}"/>
              </a:ext>
            </a:extLst>
          </p:cNvPr>
          <p:cNvSpPr txBox="1"/>
          <p:nvPr/>
        </p:nvSpPr>
        <p:spPr>
          <a:xfrm>
            <a:off x="8939345" y="4167143"/>
            <a:ext cx="25218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② 실제 출력과 우리가 원하는 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 간의 오차를 계산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868D4C9-FFA5-49D7-8BDA-4D99F22E3E96}"/>
              </a:ext>
            </a:extLst>
          </p:cNvPr>
          <p:cNvSpPr/>
          <p:nvPr/>
        </p:nvSpPr>
        <p:spPr>
          <a:xfrm>
            <a:off x="3048000" y="6286522"/>
            <a:ext cx="6096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③ 오차를 역방향으로 전파하면서 오차를 줄이는 방향으로 가중치를 변경함</a:t>
            </a:r>
            <a:endParaRPr lang="ko-KR" altLang="en-US" sz="15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B2EB69-DF2F-4D23-9A16-A810B168DCAA}"/>
              </a:ext>
            </a:extLst>
          </p:cNvPr>
          <p:cNvSpPr/>
          <p:nvPr/>
        </p:nvSpPr>
        <p:spPr>
          <a:xfrm>
            <a:off x="3974550" y="722973"/>
            <a:ext cx="47147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① 입력이 주어지면 순방향으로 계산하여 출력을 계산한 후</a:t>
            </a:r>
            <a:endParaRPr lang="ko-KR" altLang="en-US" sz="1500" dirty="0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2422F37D-1E41-4C98-AAA4-D37FB09EF7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7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73"/>
    </mc:Choice>
    <mc:Fallback xmlns="">
      <p:transition spd="slow" advTm="12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F9C535-30B3-4F1A-B721-636E3C1B8170}"/>
              </a:ext>
            </a:extLst>
          </p:cNvPr>
          <p:cNvSpPr txBox="1"/>
          <p:nvPr/>
        </p:nvSpPr>
        <p:spPr>
          <a:xfrm>
            <a:off x="4576994" y="248313"/>
            <a:ext cx="3038011" cy="323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역전파 학습 알고리즘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손실 함수란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16E7EE-08ED-46AD-892A-E29598D68A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498" y="2832699"/>
            <a:ext cx="900000" cy="9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ADE559-BDBA-4BFE-A53A-54A037F4E5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498" y="1330646"/>
            <a:ext cx="900000" cy="9000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3F3012A8-86DB-47AD-A2C4-4ADDD135EA29}"/>
              </a:ext>
            </a:extLst>
          </p:cNvPr>
          <p:cNvSpPr/>
          <p:nvPr/>
        </p:nvSpPr>
        <p:spPr>
          <a:xfrm>
            <a:off x="2931203" y="764750"/>
            <a:ext cx="432000" cy="432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AA85B9C-415E-42DB-8AC6-BBCE409FB697}"/>
              </a:ext>
            </a:extLst>
          </p:cNvPr>
          <p:cNvSpPr/>
          <p:nvPr/>
        </p:nvSpPr>
        <p:spPr>
          <a:xfrm>
            <a:off x="2931203" y="1646066"/>
            <a:ext cx="432000" cy="432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D1ECB34-524B-4AD6-829B-ED8985AE6CE7}"/>
              </a:ext>
            </a:extLst>
          </p:cNvPr>
          <p:cNvSpPr/>
          <p:nvPr/>
        </p:nvSpPr>
        <p:spPr>
          <a:xfrm>
            <a:off x="2931203" y="3408699"/>
            <a:ext cx="432000" cy="432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1726446-3A6C-403F-BDDA-5CB0F77A608C}"/>
              </a:ext>
            </a:extLst>
          </p:cNvPr>
          <p:cNvSpPr/>
          <p:nvPr/>
        </p:nvSpPr>
        <p:spPr>
          <a:xfrm>
            <a:off x="2931203" y="2527382"/>
            <a:ext cx="432000" cy="432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ACF653-45E2-4BC9-BDEC-C50BF16640AA}"/>
                  </a:ext>
                </a:extLst>
              </p:cNvPr>
              <p:cNvSpPr txBox="1"/>
              <p:nvPr/>
            </p:nvSpPr>
            <p:spPr>
              <a:xfrm>
                <a:off x="2994725" y="808461"/>
                <a:ext cx="3049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ACF653-45E2-4BC9-BDEC-C50BF166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725" y="808461"/>
                <a:ext cx="304955" cy="276999"/>
              </a:xfrm>
              <a:prstGeom prst="rect">
                <a:avLst/>
              </a:prstGeom>
              <a:blipFill>
                <a:blip r:embed="rId8"/>
                <a:stretch>
                  <a:fillRect l="-6000" r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651B9F-41BD-4475-AC01-C3FBE735FE0C}"/>
                  </a:ext>
                </a:extLst>
              </p:cNvPr>
              <p:cNvSpPr txBox="1"/>
              <p:nvPr/>
            </p:nvSpPr>
            <p:spPr>
              <a:xfrm>
                <a:off x="3000789" y="1696572"/>
                <a:ext cx="3102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651B9F-41BD-4475-AC01-C3FBE735F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789" y="1696572"/>
                <a:ext cx="310278" cy="276999"/>
              </a:xfrm>
              <a:prstGeom prst="rect">
                <a:avLst/>
              </a:prstGeom>
              <a:blipFill>
                <a:blip r:embed="rId9"/>
                <a:stretch>
                  <a:fillRect l="-5882" r="-3922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0A3183-064A-4893-8AEE-69279B89BA8B}"/>
                  </a:ext>
                </a:extLst>
              </p:cNvPr>
              <p:cNvSpPr txBox="1"/>
              <p:nvPr/>
            </p:nvSpPr>
            <p:spPr>
              <a:xfrm>
                <a:off x="2991912" y="2571093"/>
                <a:ext cx="3102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0A3183-064A-4893-8AEE-69279B89B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912" y="2571093"/>
                <a:ext cx="310278" cy="276999"/>
              </a:xfrm>
              <a:prstGeom prst="rect">
                <a:avLst/>
              </a:prstGeom>
              <a:blipFill>
                <a:blip r:embed="rId10"/>
                <a:stretch>
                  <a:fillRect l="-5882" r="-1961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62C96EA-CC94-42D6-944B-A5D353F273BA}"/>
              </a:ext>
            </a:extLst>
          </p:cNvPr>
          <p:cNvSpPr txBox="1"/>
          <p:nvPr/>
        </p:nvSpPr>
        <p:spPr>
          <a:xfrm>
            <a:off x="2947377" y="3463116"/>
            <a:ext cx="417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+1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ED4983-892B-4BC3-8B4D-1BA68EF44EF0}"/>
              </a:ext>
            </a:extLst>
          </p:cNvPr>
          <p:cNvSpPr/>
          <p:nvPr/>
        </p:nvSpPr>
        <p:spPr>
          <a:xfrm>
            <a:off x="4360994" y="764750"/>
            <a:ext cx="432000" cy="432000"/>
          </a:xfrm>
          <a:prstGeom prst="ellipse">
            <a:avLst/>
          </a:prstGeom>
          <a:solidFill>
            <a:srgbClr val="FEF6F0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73E8A3-600B-4E3C-889F-7FC920A427F9}"/>
              </a:ext>
            </a:extLst>
          </p:cNvPr>
          <p:cNvSpPr/>
          <p:nvPr/>
        </p:nvSpPr>
        <p:spPr>
          <a:xfrm>
            <a:off x="4360994" y="1646066"/>
            <a:ext cx="432000" cy="432000"/>
          </a:xfrm>
          <a:prstGeom prst="ellipse">
            <a:avLst/>
          </a:prstGeom>
          <a:solidFill>
            <a:srgbClr val="FEF6F0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E8272BF-F7D5-4AC2-911E-87958E99015E}"/>
              </a:ext>
            </a:extLst>
          </p:cNvPr>
          <p:cNvSpPr/>
          <p:nvPr/>
        </p:nvSpPr>
        <p:spPr>
          <a:xfrm>
            <a:off x="4360994" y="3408699"/>
            <a:ext cx="432000" cy="432000"/>
          </a:xfrm>
          <a:prstGeom prst="ellipse">
            <a:avLst/>
          </a:prstGeom>
          <a:solidFill>
            <a:srgbClr val="FEF6F0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CAA0287-A45B-4D82-B002-2AB7654E5EA5}"/>
              </a:ext>
            </a:extLst>
          </p:cNvPr>
          <p:cNvSpPr/>
          <p:nvPr/>
        </p:nvSpPr>
        <p:spPr>
          <a:xfrm>
            <a:off x="4360994" y="2527382"/>
            <a:ext cx="432000" cy="432000"/>
          </a:xfrm>
          <a:prstGeom prst="ellipse">
            <a:avLst/>
          </a:prstGeom>
          <a:solidFill>
            <a:srgbClr val="FEF6F0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5C36EE-4DBA-4017-9073-A0FC48AE2010}"/>
              </a:ext>
            </a:extLst>
          </p:cNvPr>
          <p:cNvSpPr txBox="1"/>
          <p:nvPr/>
        </p:nvSpPr>
        <p:spPr>
          <a:xfrm>
            <a:off x="4377168" y="3463116"/>
            <a:ext cx="417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+1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0676489-B208-4586-B462-247DC1BAE166}"/>
              </a:ext>
            </a:extLst>
          </p:cNvPr>
          <p:cNvSpPr/>
          <p:nvPr/>
        </p:nvSpPr>
        <p:spPr>
          <a:xfrm>
            <a:off x="5789509" y="1115133"/>
            <a:ext cx="432000" cy="432000"/>
          </a:xfrm>
          <a:prstGeom prst="ellipse">
            <a:avLst/>
          </a:prstGeom>
          <a:solidFill>
            <a:srgbClr val="FEF6F0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B4DF318-BD17-4E61-8981-8FC68234516F}"/>
              </a:ext>
            </a:extLst>
          </p:cNvPr>
          <p:cNvSpPr/>
          <p:nvPr/>
        </p:nvSpPr>
        <p:spPr>
          <a:xfrm>
            <a:off x="5789509" y="3192699"/>
            <a:ext cx="432000" cy="432000"/>
          </a:xfrm>
          <a:prstGeom prst="ellipse">
            <a:avLst/>
          </a:prstGeom>
          <a:solidFill>
            <a:srgbClr val="FEF6F0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2C1737F-62F6-4432-B726-FA17B5DD9F51}"/>
              </a:ext>
            </a:extLst>
          </p:cNvPr>
          <p:cNvSpPr/>
          <p:nvPr/>
        </p:nvSpPr>
        <p:spPr>
          <a:xfrm>
            <a:off x="5789509" y="2153916"/>
            <a:ext cx="432000" cy="432000"/>
          </a:xfrm>
          <a:prstGeom prst="ellipse">
            <a:avLst/>
          </a:prstGeom>
          <a:solidFill>
            <a:srgbClr val="FEF6F0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2D8C5F-6BD8-4C8E-A682-0119E075B213}"/>
              </a:ext>
            </a:extLst>
          </p:cNvPr>
          <p:cNvSpPr txBox="1"/>
          <p:nvPr/>
        </p:nvSpPr>
        <p:spPr>
          <a:xfrm>
            <a:off x="5804407" y="3247116"/>
            <a:ext cx="417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+1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C540A7C-1C5E-4EB2-85EA-89E85565F1F9}"/>
              </a:ext>
            </a:extLst>
          </p:cNvPr>
          <p:cNvSpPr/>
          <p:nvPr/>
        </p:nvSpPr>
        <p:spPr>
          <a:xfrm>
            <a:off x="7000748" y="1774722"/>
            <a:ext cx="432000" cy="432000"/>
          </a:xfrm>
          <a:prstGeom prst="ellipse">
            <a:avLst/>
          </a:prstGeom>
          <a:solidFill>
            <a:srgbClr val="FEF6F0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DA63131-4054-4A72-9B11-7644A3DBE739}"/>
              </a:ext>
            </a:extLst>
          </p:cNvPr>
          <p:cNvSpPr/>
          <p:nvPr/>
        </p:nvSpPr>
        <p:spPr>
          <a:xfrm>
            <a:off x="7000748" y="2813505"/>
            <a:ext cx="432000" cy="432000"/>
          </a:xfrm>
          <a:prstGeom prst="ellipse">
            <a:avLst/>
          </a:prstGeom>
          <a:solidFill>
            <a:srgbClr val="FEF6F0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62F3967-6116-4936-B674-687D22807E79}"/>
              </a:ext>
            </a:extLst>
          </p:cNvPr>
          <p:cNvGrpSpPr/>
          <p:nvPr/>
        </p:nvGrpSpPr>
        <p:grpSpPr>
          <a:xfrm>
            <a:off x="4404203" y="898077"/>
            <a:ext cx="340064" cy="150550"/>
            <a:chOff x="4404203" y="1297572"/>
            <a:chExt cx="340064" cy="1505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84CEED1-EC75-4D43-AA82-4D455B0C7D4F}"/>
                </a:ext>
              </a:extLst>
            </p:cNvPr>
            <p:cNvCxnSpPr/>
            <p:nvPr/>
          </p:nvCxnSpPr>
          <p:spPr>
            <a:xfrm>
              <a:off x="4404203" y="1448122"/>
              <a:ext cx="14204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ED3E0AF-76BD-4257-8C5D-82A8B65FD603}"/>
                </a:ext>
              </a:extLst>
            </p:cNvPr>
            <p:cNvCxnSpPr/>
            <p:nvPr/>
          </p:nvCxnSpPr>
          <p:spPr>
            <a:xfrm flipV="1">
              <a:off x="4546246" y="1297572"/>
              <a:ext cx="61496" cy="15055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12B3B12E-B057-4266-BFED-F33C766EB481}"/>
                </a:ext>
              </a:extLst>
            </p:cNvPr>
            <p:cNvCxnSpPr>
              <a:cxnSpLocks/>
            </p:cNvCxnSpPr>
            <p:nvPr/>
          </p:nvCxnSpPr>
          <p:spPr>
            <a:xfrm>
              <a:off x="4607742" y="1297572"/>
              <a:ext cx="13652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2926646-0063-4FE9-8DC6-0D8DFB1830BF}"/>
              </a:ext>
            </a:extLst>
          </p:cNvPr>
          <p:cNvGrpSpPr/>
          <p:nvPr/>
        </p:nvGrpSpPr>
        <p:grpSpPr>
          <a:xfrm>
            <a:off x="4396597" y="1786791"/>
            <a:ext cx="340064" cy="150550"/>
            <a:chOff x="4404203" y="1297572"/>
            <a:chExt cx="340064" cy="150550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8B65A885-2C46-4791-9C4C-ABCDFB231F80}"/>
                </a:ext>
              </a:extLst>
            </p:cNvPr>
            <p:cNvCxnSpPr/>
            <p:nvPr/>
          </p:nvCxnSpPr>
          <p:spPr>
            <a:xfrm>
              <a:off x="4404203" y="1448122"/>
              <a:ext cx="14204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54728992-4E09-4CB2-A9C9-C4C867DF4771}"/>
                </a:ext>
              </a:extLst>
            </p:cNvPr>
            <p:cNvCxnSpPr/>
            <p:nvPr/>
          </p:nvCxnSpPr>
          <p:spPr>
            <a:xfrm flipV="1">
              <a:off x="4546246" y="1297572"/>
              <a:ext cx="61496" cy="15055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68083F9D-63A9-41D2-A427-5DEFAB595B9E}"/>
                </a:ext>
              </a:extLst>
            </p:cNvPr>
            <p:cNvCxnSpPr>
              <a:cxnSpLocks/>
            </p:cNvCxnSpPr>
            <p:nvPr/>
          </p:nvCxnSpPr>
          <p:spPr>
            <a:xfrm>
              <a:off x="4607742" y="1297572"/>
              <a:ext cx="13652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7BBE8DC-3524-4E68-86DB-F53510DA2AE2}"/>
              </a:ext>
            </a:extLst>
          </p:cNvPr>
          <p:cNvGrpSpPr/>
          <p:nvPr/>
        </p:nvGrpSpPr>
        <p:grpSpPr>
          <a:xfrm>
            <a:off x="4404203" y="2668107"/>
            <a:ext cx="340064" cy="150550"/>
            <a:chOff x="4404203" y="1297572"/>
            <a:chExt cx="340064" cy="150550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9CE92E51-D12D-433A-B2CA-AABBFDC1025C}"/>
                </a:ext>
              </a:extLst>
            </p:cNvPr>
            <p:cNvCxnSpPr/>
            <p:nvPr/>
          </p:nvCxnSpPr>
          <p:spPr>
            <a:xfrm>
              <a:off x="4404203" y="1448122"/>
              <a:ext cx="14204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BC4CF3D6-2AE5-4D06-9E1E-AF6829684299}"/>
                </a:ext>
              </a:extLst>
            </p:cNvPr>
            <p:cNvCxnSpPr/>
            <p:nvPr/>
          </p:nvCxnSpPr>
          <p:spPr>
            <a:xfrm flipV="1">
              <a:off x="4546246" y="1297572"/>
              <a:ext cx="61496" cy="15055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B1296B1-0548-46C2-B7DF-0D0DE67917CA}"/>
                </a:ext>
              </a:extLst>
            </p:cNvPr>
            <p:cNvCxnSpPr>
              <a:cxnSpLocks/>
            </p:cNvCxnSpPr>
            <p:nvPr/>
          </p:nvCxnSpPr>
          <p:spPr>
            <a:xfrm>
              <a:off x="4607742" y="1297572"/>
              <a:ext cx="13652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B2381EB-64D1-4925-9C52-D884E94994E6}"/>
              </a:ext>
            </a:extLst>
          </p:cNvPr>
          <p:cNvGrpSpPr/>
          <p:nvPr/>
        </p:nvGrpSpPr>
        <p:grpSpPr>
          <a:xfrm>
            <a:off x="5835477" y="1255858"/>
            <a:ext cx="340064" cy="150550"/>
            <a:chOff x="4404203" y="1297572"/>
            <a:chExt cx="340064" cy="150550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729A465-EF16-47E7-B0DE-08AB711554F3}"/>
                </a:ext>
              </a:extLst>
            </p:cNvPr>
            <p:cNvCxnSpPr/>
            <p:nvPr/>
          </p:nvCxnSpPr>
          <p:spPr>
            <a:xfrm>
              <a:off x="4404203" y="1448122"/>
              <a:ext cx="14204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2F22E9C-71E1-4627-834F-6BB37FBA5AA6}"/>
                </a:ext>
              </a:extLst>
            </p:cNvPr>
            <p:cNvCxnSpPr/>
            <p:nvPr/>
          </p:nvCxnSpPr>
          <p:spPr>
            <a:xfrm flipV="1">
              <a:off x="4546246" y="1297572"/>
              <a:ext cx="61496" cy="15055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E87C519B-27CF-462C-882C-71129F1BB1B0}"/>
                </a:ext>
              </a:extLst>
            </p:cNvPr>
            <p:cNvCxnSpPr>
              <a:cxnSpLocks/>
            </p:cNvCxnSpPr>
            <p:nvPr/>
          </p:nvCxnSpPr>
          <p:spPr>
            <a:xfrm>
              <a:off x="4607742" y="1297572"/>
              <a:ext cx="13652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7D302AB-8F78-4E27-80DF-93DEEFA11E0E}"/>
              </a:ext>
            </a:extLst>
          </p:cNvPr>
          <p:cNvGrpSpPr/>
          <p:nvPr/>
        </p:nvGrpSpPr>
        <p:grpSpPr>
          <a:xfrm>
            <a:off x="5835477" y="2294641"/>
            <a:ext cx="340064" cy="150550"/>
            <a:chOff x="4404203" y="1297572"/>
            <a:chExt cx="340064" cy="150550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5A6C180-BDFB-4DEA-BC67-A9C10D86B5D4}"/>
                </a:ext>
              </a:extLst>
            </p:cNvPr>
            <p:cNvCxnSpPr/>
            <p:nvPr/>
          </p:nvCxnSpPr>
          <p:spPr>
            <a:xfrm>
              <a:off x="4404203" y="1448122"/>
              <a:ext cx="142043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4C9B5E99-48E1-4636-8B0F-5EDBD3101E3F}"/>
                </a:ext>
              </a:extLst>
            </p:cNvPr>
            <p:cNvCxnSpPr/>
            <p:nvPr/>
          </p:nvCxnSpPr>
          <p:spPr>
            <a:xfrm flipV="1">
              <a:off x="4546246" y="1297572"/>
              <a:ext cx="61496" cy="15055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164DDC09-2E36-43C5-B30C-F2AFBD490AFE}"/>
                </a:ext>
              </a:extLst>
            </p:cNvPr>
            <p:cNvCxnSpPr>
              <a:cxnSpLocks/>
            </p:cNvCxnSpPr>
            <p:nvPr/>
          </p:nvCxnSpPr>
          <p:spPr>
            <a:xfrm>
              <a:off x="4607742" y="1297572"/>
              <a:ext cx="13652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6CB16E-28CE-4E5A-B209-F69F501B5130}"/>
              </a:ext>
            </a:extLst>
          </p:cNvPr>
          <p:cNvCxnSpPr>
            <a:stCxn id="9" idx="6"/>
            <a:endCxn id="18" idx="2"/>
          </p:cNvCxnSpPr>
          <p:nvPr/>
        </p:nvCxnSpPr>
        <p:spPr>
          <a:xfrm>
            <a:off x="3363203" y="980750"/>
            <a:ext cx="997791" cy="0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1875510-5CB2-45AA-B3E7-4A3707654E7E}"/>
              </a:ext>
            </a:extLst>
          </p:cNvPr>
          <p:cNvCxnSpPr>
            <a:cxnSpLocks/>
            <a:stCxn id="9" idx="6"/>
            <a:endCxn id="19" idx="2"/>
          </p:cNvCxnSpPr>
          <p:nvPr/>
        </p:nvCxnSpPr>
        <p:spPr>
          <a:xfrm>
            <a:off x="3363203" y="980750"/>
            <a:ext cx="997791" cy="881316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9A2DB73-08E2-4053-B9AC-B6387E88BCAC}"/>
              </a:ext>
            </a:extLst>
          </p:cNvPr>
          <p:cNvCxnSpPr>
            <a:cxnSpLocks/>
            <a:stCxn id="9" idx="6"/>
            <a:endCxn id="21" idx="2"/>
          </p:cNvCxnSpPr>
          <p:nvPr/>
        </p:nvCxnSpPr>
        <p:spPr>
          <a:xfrm>
            <a:off x="3363203" y="980750"/>
            <a:ext cx="997791" cy="1762632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D86623E-84FF-4F79-A8EF-4EF1A5F7339C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>
          <a:xfrm>
            <a:off x="3363203" y="980750"/>
            <a:ext cx="997791" cy="2643949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680DB1D-C9E1-4A46-A3ED-11D3A3A28362}"/>
              </a:ext>
            </a:extLst>
          </p:cNvPr>
          <p:cNvCxnSpPr>
            <a:cxnSpLocks/>
            <a:stCxn id="18" idx="6"/>
            <a:endCxn id="27" idx="2"/>
          </p:cNvCxnSpPr>
          <p:nvPr/>
        </p:nvCxnSpPr>
        <p:spPr>
          <a:xfrm>
            <a:off x="4792994" y="980750"/>
            <a:ext cx="996515" cy="350383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86F2B0C7-E864-47B8-8095-37747412E3DB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4792994" y="980750"/>
            <a:ext cx="963765" cy="1289844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CB69E1A-617B-4FDF-99F5-08C0C493220F}"/>
              </a:ext>
            </a:extLst>
          </p:cNvPr>
          <p:cNvCxnSpPr>
            <a:cxnSpLocks/>
            <a:stCxn id="18" idx="6"/>
            <a:endCxn id="30" idx="1"/>
          </p:cNvCxnSpPr>
          <p:nvPr/>
        </p:nvCxnSpPr>
        <p:spPr>
          <a:xfrm>
            <a:off x="4792994" y="980750"/>
            <a:ext cx="1011413" cy="2427949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450875A-C31E-48C2-8E0A-E20B1803629C}"/>
              </a:ext>
            </a:extLst>
          </p:cNvPr>
          <p:cNvCxnSpPr>
            <a:cxnSpLocks/>
            <a:stCxn id="27" idx="6"/>
            <a:endCxn id="39" idx="2"/>
          </p:cNvCxnSpPr>
          <p:nvPr/>
        </p:nvCxnSpPr>
        <p:spPr>
          <a:xfrm>
            <a:off x="6221509" y="1331133"/>
            <a:ext cx="779239" cy="659589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6D2734B0-6B65-4DC2-B8DB-48258200C1B2}"/>
              </a:ext>
            </a:extLst>
          </p:cNvPr>
          <p:cNvCxnSpPr>
            <a:cxnSpLocks/>
            <a:stCxn id="27" idx="6"/>
            <a:endCxn id="40" idx="2"/>
          </p:cNvCxnSpPr>
          <p:nvPr/>
        </p:nvCxnSpPr>
        <p:spPr>
          <a:xfrm>
            <a:off x="6221509" y="1331133"/>
            <a:ext cx="779239" cy="1698372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CFAD95F7-FDE7-4484-9C7A-7EF019B0F3B3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3363203" y="1033105"/>
            <a:ext cx="971681" cy="828961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A0277857-0A07-4270-96C0-28D2823E0931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3363203" y="1862066"/>
            <a:ext cx="971681" cy="20857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A0D65A8-0DA6-45D2-85A8-F90B1FEEC3A9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3363203" y="1862066"/>
            <a:ext cx="961756" cy="940326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A1AF34A-0063-400A-9BB1-490F658626B1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3363203" y="1862066"/>
            <a:ext cx="961756" cy="1758040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C448B7BB-2DC4-4E1D-BAF4-D90CD353B4D8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3363203" y="1131301"/>
            <a:ext cx="989745" cy="1612081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2BE67712-C1D2-425D-8067-636A9E3F657C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3363203" y="1960262"/>
            <a:ext cx="961756" cy="783120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0FAD59C9-56AC-4190-A961-FC00DD96D7F7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3363203" y="2743382"/>
            <a:ext cx="948740" cy="104710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6B2E93E-F0F7-444E-96BA-522CAE477802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3363203" y="2743382"/>
            <a:ext cx="933536" cy="931141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FFF952BB-8687-45E9-8B09-63980AC02EC1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3363203" y="1187151"/>
            <a:ext cx="1033394" cy="2437548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6833EE8A-F413-4525-8EDB-8D2C8FA861D4}"/>
              </a:ext>
            </a:extLst>
          </p:cNvPr>
          <p:cNvCxnSpPr>
            <a:cxnSpLocks/>
            <a:stCxn id="17" idx="3"/>
            <a:endCxn id="19" idx="3"/>
          </p:cNvCxnSpPr>
          <p:nvPr/>
        </p:nvCxnSpPr>
        <p:spPr>
          <a:xfrm flipV="1">
            <a:off x="3364479" y="2014801"/>
            <a:ext cx="1059780" cy="1609898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F6DF8932-FF54-42AC-AEB0-4A3BF12F430D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364479" y="2884107"/>
            <a:ext cx="978228" cy="740592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33C619B6-2BDE-42C1-A8FF-A19B09BA8465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364479" y="3624699"/>
            <a:ext cx="970405" cy="108000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4A547FF0-B5F0-418D-82B2-9ED0FEC215C0}"/>
              </a:ext>
            </a:extLst>
          </p:cNvPr>
          <p:cNvCxnSpPr>
            <a:cxnSpLocks/>
            <a:stCxn id="19" idx="6"/>
          </p:cNvCxnSpPr>
          <p:nvPr/>
        </p:nvCxnSpPr>
        <p:spPr>
          <a:xfrm flipV="1">
            <a:off x="4792994" y="1378067"/>
            <a:ext cx="966456" cy="483999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33533679-E9AA-4EEB-889F-7B1AF2457ABA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4792994" y="1460825"/>
            <a:ext cx="966456" cy="1282557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9F9CA43A-2FA1-4375-AEB7-20DA5099E8DC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4794270" y="1530467"/>
            <a:ext cx="1024711" cy="2094232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929AC487-A501-4853-BC52-BA484A5F127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4792994" y="1862066"/>
            <a:ext cx="935440" cy="491286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15416F2-28AE-40C2-9C3B-2BDFCD7D5740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4792994" y="2442801"/>
            <a:ext cx="935440" cy="300581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544DE345-DD0F-4063-AFF7-BDC0F12954A5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4794270" y="2527382"/>
            <a:ext cx="987633" cy="1097317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A550DD61-6658-4094-8334-5B1C8253A8F2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4792994" y="1862066"/>
            <a:ext cx="949917" cy="1546632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DEA53E00-17BC-4C89-9F93-F4A06399DB2D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4792994" y="2743382"/>
            <a:ext cx="949917" cy="719733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A00E688A-2404-401F-A640-CEBE67869322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 flipV="1">
            <a:off x="4794270" y="3408699"/>
            <a:ext cx="1010137" cy="216000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B50F53D-732E-4A97-8641-779C20742B74}"/>
              </a:ext>
            </a:extLst>
          </p:cNvPr>
          <p:cNvCxnSpPr>
            <a:cxnSpLocks/>
            <a:stCxn id="29" idx="6"/>
            <a:endCxn id="39" idx="2"/>
          </p:cNvCxnSpPr>
          <p:nvPr/>
        </p:nvCxnSpPr>
        <p:spPr>
          <a:xfrm flipV="1">
            <a:off x="6221509" y="1990722"/>
            <a:ext cx="779239" cy="379194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9FF99201-8509-40B9-AF53-A07848DD220D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6221509" y="2078066"/>
            <a:ext cx="764665" cy="1330633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7E94DC11-3975-4309-8B57-C9BE0097762E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6221509" y="2369916"/>
            <a:ext cx="733271" cy="682178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6EE21907-5C29-4DCD-BDFF-DD069A2216F3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6221509" y="3105355"/>
            <a:ext cx="764665" cy="303344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21C8A02-4945-4A97-8991-872966AA14E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7432748" y="1990722"/>
            <a:ext cx="326335" cy="0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20FF6BC3-B7C8-4245-B1F7-75D65A67009C}"/>
              </a:ext>
            </a:extLst>
          </p:cNvPr>
          <p:cNvCxnSpPr>
            <a:cxnSpLocks/>
            <a:stCxn id="40" idx="6"/>
          </p:cNvCxnSpPr>
          <p:nvPr/>
        </p:nvCxnSpPr>
        <p:spPr>
          <a:xfrm>
            <a:off x="7432748" y="3029505"/>
            <a:ext cx="326335" cy="0"/>
          </a:xfrm>
          <a:prstGeom prst="straightConnector1">
            <a:avLst/>
          </a:prstGeom>
          <a:ln>
            <a:solidFill>
              <a:srgbClr val="212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E8A27507-4A5F-4922-8A12-7960BBA8F4D9}"/>
              </a:ext>
            </a:extLst>
          </p:cNvPr>
          <p:cNvSpPr txBox="1"/>
          <p:nvPr/>
        </p:nvSpPr>
        <p:spPr>
          <a:xfrm>
            <a:off x="1572520" y="2405650"/>
            <a:ext cx="4459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OR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427BAADC-CBA5-4921-9E17-E17F9E9046D8}"/>
                  </a:ext>
                </a:extLst>
              </p:cNvPr>
              <p:cNvSpPr txBox="1"/>
              <p:nvPr/>
            </p:nvSpPr>
            <p:spPr>
              <a:xfrm>
                <a:off x="2731697" y="3940898"/>
                <a:ext cx="1004378" cy="332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레이어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427BAADC-CBA5-4921-9E17-E17F9E904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97" y="3940898"/>
                <a:ext cx="1004378" cy="332912"/>
              </a:xfrm>
              <a:prstGeom prst="rect">
                <a:avLst/>
              </a:prstGeom>
              <a:blipFill>
                <a:blip r:embed="rId11"/>
                <a:stretch>
                  <a:fillRect l="-2424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B3DE528A-B63E-4A48-BECE-FB3EC6E20FE7}"/>
                  </a:ext>
                </a:extLst>
              </p:cNvPr>
              <p:cNvSpPr txBox="1"/>
              <p:nvPr/>
            </p:nvSpPr>
            <p:spPr>
              <a:xfrm>
                <a:off x="4105553" y="3940898"/>
                <a:ext cx="1009122" cy="332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레이어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B3DE528A-B63E-4A48-BECE-FB3EC6E20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553" y="3940898"/>
                <a:ext cx="1009122" cy="332912"/>
              </a:xfrm>
              <a:prstGeom prst="rect">
                <a:avLst/>
              </a:prstGeom>
              <a:blipFill>
                <a:blip r:embed="rId12"/>
                <a:stretch>
                  <a:fillRect l="-2410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895E14E8-1D72-4509-9E5D-1AE3AF3B1A1D}"/>
                  </a:ext>
                </a:extLst>
              </p:cNvPr>
              <p:cNvSpPr txBox="1"/>
              <p:nvPr/>
            </p:nvSpPr>
            <p:spPr>
              <a:xfrm>
                <a:off x="5604734" y="3940898"/>
                <a:ext cx="1009122" cy="332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레이어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895E14E8-1D72-4509-9E5D-1AE3AF3B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734" y="3940898"/>
                <a:ext cx="1009122" cy="332912"/>
              </a:xfrm>
              <a:prstGeom prst="rect">
                <a:avLst/>
              </a:prstGeom>
              <a:blipFill>
                <a:blip r:embed="rId13"/>
                <a:stretch>
                  <a:fillRect l="-2410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21001243-D6AD-4EA0-836B-5879300B2052}"/>
                  </a:ext>
                </a:extLst>
              </p:cNvPr>
              <p:cNvSpPr txBox="1"/>
              <p:nvPr/>
            </p:nvSpPr>
            <p:spPr>
              <a:xfrm>
                <a:off x="6884141" y="3340716"/>
                <a:ext cx="1009122" cy="332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레이어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ko-KR" altLang="en-US" sz="15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21001243-D6AD-4EA0-836B-5879300B2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141" y="3340716"/>
                <a:ext cx="1009122" cy="332912"/>
              </a:xfrm>
              <a:prstGeom prst="rect">
                <a:avLst/>
              </a:prstGeom>
              <a:blipFill>
                <a:blip r:embed="rId14"/>
                <a:stretch>
                  <a:fillRect l="-2410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5" name="TextBox 194">
            <a:extLst>
              <a:ext uri="{FF2B5EF4-FFF2-40B4-BE49-F238E27FC236}">
                <a16:creationId xmlns:a16="http://schemas.microsoft.com/office/drawing/2014/main" id="{A95CBE8C-6CD2-4C15-805A-6F80F44512C8}"/>
              </a:ext>
            </a:extLst>
          </p:cNvPr>
          <p:cNvSpPr txBox="1"/>
          <p:nvPr/>
        </p:nvSpPr>
        <p:spPr>
          <a:xfrm>
            <a:off x="7779987" y="1731782"/>
            <a:ext cx="16113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고양이일 때만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1.0</a:t>
            </a:r>
          </a:p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그렇지 않으면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0.0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B66DC7A4-D724-419B-ABEE-C8B13FF55B78}"/>
              </a:ext>
            </a:extLst>
          </p:cNvPr>
          <p:cNvSpPr txBox="1"/>
          <p:nvPr/>
        </p:nvSpPr>
        <p:spPr>
          <a:xfrm>
            <a:off x="7832782" y="2775095"/>
            <a:ext cx="16113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강아지일 때만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1.0</a:t>
            </a:r>
            <a:b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그렇지 않으면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0.0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8573EADA-8DC9-44B5-A830-A9678261E803}"/>
              </a:ext>
            </a:extLst>
          </p:cNvPr>
          <p:cNvSpPr txBox="1"/>
          <p:nvPr/>
        </p:nvSpPr>
        <p:spPr>
          <a:xfrm>
            <a:off x="9591242" y="1453307"/>
            <a:ext cx="225304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D81E1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만약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b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 이미지가 고양이라면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b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올바른 출력은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(1,0)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30BD8DB7-CCFE-470C-B84C-FD4B65F75349}"/>
              </a:ext>
            </a:extLst>
          </p:cNvPr>
          <p:cNvSpPr txBox="1"/>
          <p:nvPr/>
        </p:nvSpPr>
        <p:spPr>
          <a:xfrm>
            <a:off x="9591243" y="2565587"/>
            <a:ext cx="225304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D81E1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만약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b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 이미지가 강아지라면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b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올바른 출력은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(0,1)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379A23D9-49CA-4EC5-BC7B-A42F06B69A00}"/>
              </a:ext>
            </a:extLst>
          </p:cNvPr>
          <p:cNvSpPr txBox="1"/>
          <p:nvPr/>
        </p:nvSpPr>
        <p:spPr>
          <a:xfrm>
            <a:off x="1303614" y="742845"/>
            <a:ext cx="1106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 이미지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BF3FA81-EA2B-47EA-995C-1494DA93ED81}"/>
              </a:ext>
            </a:extLst>
          </p:cNvPr>
          <p:cNvSpPr txBox="1"/>
          <p:nvPr/>
        </p:nvSpPr>
        <p:spPr>
          <a:xfrm>
            <a:off x="2010613" y="5050205"/>
            <a:ext cx="34105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1000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장의 이미지를 가지고 학습을 수행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43F7161-7405-4F9A-96B2-694C247327CE}"/>
              </a:ext>
            </a:extLst>
          </p:cNvPr>
          <p:cNvSpPr txBox="1"/>
          <p:nvPr/>
        </p:nvSpPr>
        <p:spPr>
          <a:xfrm>
            <a:off x="5317708" y="5027121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▶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6702F69F-C904-45C0-960B-00285C33B9A0}"/>
              </a:ext>
            </a:extLst>
          </p:cNvPr>
          <p:cNvSpPr txBox="1"/>
          <p:nvPr/>
        </p:nvSpPr>
        <p:spPr>
          <a:xfrm>
            <a:off x="5664477" y="5050204"/>
            <a:ext cx="2053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고양이 사진 출력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(1,0)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233A2D1E-8BF5-4466-83BC-91AA8D12BAEB}"/>
              </a:ext>
            </a:extLst>
          </p:cNvPr>
          <p:cNvSpPr txBox="1"/>
          <p:nvPr/>
        </p:nvSpPr>
        <p:spPr>
          <a:xfrm>
            <a:off x="7829522" y="5050204"/>
            <a:ext cx="24884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이어서 강아지 사진 출력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(1,0)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88B9A498-83E9-4B52-9773-94D7E69AD7CF}"/>
              </a:ext>
            </a:extLst>
          </p:cNvPr>
          <p:cNvSpPr txBox="1"/>
          <p:nvPr/>
        </p:nvSpPr>
        <p:spPr>
          <a:xfrm>
            <a:off x="7520544" y="5027121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▶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067EA2D6-1AE0-41CF-8F92-1D22B286CD8B}"/>
              </a:ext>
            </a:extLst>
          </p:cNvPr>
          <p:cNvSpPr txBox="1"/>
          <p:nvPr/>
        </p:nvSpPr>
        <p:spPr>
          <a:xfrm>
            <a:off x="6416383" y="4809317"/>
            <a:ext cx="48923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548C49B-9FFA-4F4C-B6CF-9FFD21235323}"/>
              </a:ext>
            </a:extLst>
          </p:cNvPr>
          <p:cNvSpPr txBox="1"/>
          <p:nvPr/>
        </p:nvSpPr>
        <p:spPr>
          <a:xfrm>
            <a:off x="8829151" y="4811381"/>
            <a:ext cx="48923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오답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01843A18-5239-48CA-9FF7-7E6FE69259E5}"/>
              </a:ext>
            </a:extLst>
          </p:cNvPr>
          <p:cNvSpPr txBox="1"/>
          <p:nvPr/>
        </p:nvSpPr>
        <p:spPr>
          <a:xfrm>
            <a:off x="2222856" y="5770085"/>
            <a:ext cx="48910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강아지 이미지에 대한 올바른 출력은</a:t>
            </a:r>
            <a:r>
              <a:rPr lang="ko-KR" altLang="en-US" sz="1500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(0,1)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실제 출력은 </a:t>
            </a:r>
            <a:r>
              <a:rPr lang="en-US" altLang="ko-KR" sz="15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(1,0)</a:t>
            </a:r>
            <a:endParaRPr lang="ko-KR" altLang="en-US" sz="15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B8EA44F-7F8E-498A-8EB9-BE2D7EBABF9D}"/>
              </a:ext>
            </a:extLst>
          </p:cNvPr>
          <p:cNvSpPr txBox="1"/>
          <p:nvPr/>
        </p:nvSpPr>
        <p:spPr>
          <a:xfrm>
            <a:off x="6973034" y="5747001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▶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50CB9A7-D79E-4D60-B197-10C7F327449F}"/>
              </a:ext>
            </a:extLst>
          </p:cNvPr>
          <p:cNvSpPr txBox="1"/>
          <p:nvPr/>
        </p:nvSpPr>
        <p:spPr>
          <a:xfrm>
            <a:off x="7290010" y="5770085"/>
            <a:ext cx="29530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오차는 </a:t>
            </a:r>
            <a:r>
              <a:rPr lang="en-US" altLang="ko-KR" sz="1500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(0-1)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**2 + </a:t>
            </a:r>
            <a:r>
              <a:rPr lang="en-US" altLang="ko-KR" sz="15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(1-0)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**2 = 2.0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C002022-9408-49E1-8E70-D1B1EEB870B7}"/>
              </a:ext>
            </a:extLst>
          </p:cNvPr>
          <p:cNvSpPr txBox="1"/>
          <p:nvPr/>
        </p:nvSpPr>
        <p:spPr>
          <a:xfrm>
            <a:off x="7680165" y="5549185"/>
            <a:ext cx="98777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목표 출력값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D616698-475D-4E8A-A43F-D9AF2470E9CE}"/>
              </a:ext>
            </a:extLst>
          </p:cNvPr>
          <p:cNvSpPr txBox="1"/>
          <p:nvPr/>
        </p:nvSpPr>
        <p:spPr>
          <a:xfrm>
            <a:off x="8667936" y="6021762"/>
            <a:ext cx="98777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실제 출력값</a:t>
            </a:r>
            <a:endParaRPr lang="ko-KR" altLang="en-US" sz="13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4AC12A29-7BA0-4E23-8011-EA059DBD95F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2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67"/>
    </mc:Choice>
    <mc:Fallback xmlns="">
      <p:transition spd="slow" advTm="30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197" grpId="0"/>
      <p:bldP spid="200" grpId="0"/>
      <p:bldP spid="202" grpId="0"/>
      <p:bldP spid="204" grpId="0"/>
      <p:bldP spid="207" grpId="0"/>
      <p:bldP spid="208" grpId="0"/>
      <p:bldP spid="209" grpId="0"/>
      <p:bldP spid="210" grpId="0"/>
      <p:bldP spid="211" grpId="0"/>
      <p:bldP spid="213" grpId="0"/>
      <p:bldP spid="214" grpId="0"/>
      <p:bldP spid="215" grpId="0"/>
      <p:bldP spid="106" grpId="0"/>
      <p:bldP spid="10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.3|3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3.6|6.6|0.6|3.4|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5.2|6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4|3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2.3|6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19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2.4|9.9|4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2008</TotalTime>
  <Words>2431</Words>
  <Application>Microsoft Office PowerPoint</Application>
  <PresentationFormat>와이드스크린</PresentationFormat>
  <Paragraphs>445</Paragraphs>
  <Slides>40</Slides>
  <Notes>27</Notes>
  <HiddenSlides>0</HiddenSlides>
  <MMClips>19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나눔스퀘어라운드 Bold</vt:lpstr>
      <vt:lpstr>맑은 고딕</vt:lpstr>
      <vt:lpstr>Cambria Math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JungIn Yoon</dc:creator>
  <cp:lastModifiedBy>JungIn Yoon</cp:lastModifiedBy>
  <cp:revision>1228</cp:revision>
  <dcterms:created xsi:type="dcterms:W3CDTF">2020-05-01T13:37:59Z</dcterms:created>
  <dcterms:modified xsi:type="dcterms:W3CDTF">2020-06-03T21:11:23Z</dcterms:modified>
</cp:coreProperties>
</file>